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72" r:id="rId3"/>
    <p:sldId id="257" r:id="rId4"/>
    <p:sldId id="265" r:id="rId5"/>
    <p:sldId id="262" r:id="rId6"/>
    <p:sldId id="260" r:id="rId7"/>
    <p:sldId id="258" r:id="rId8"/>
    <p:sldId id="259" r:id="rId9"/>
    <p:sldId id="261" r:id="rId10"/>
    <p:sldId id="264" r:id="rId11"/>
    <p:sldId id="263" r:id="rId12"/>
    <p:sldId id="267" r:id="rId13"/>
    <p:sldId id="268" r:id="rId14"/>
    <p:sldId id="270" r:id="rId15"/>
    <p:sldId id="273" r:id="rId16"/>
    <p:sldId id="276" r:id="rId17"/>
    <p:sldId id="275" r:id="rId18"/>
    <p:sldId id="266" r:id="rId19"/>
    <p:sldId id="271" r:id="rId20"/>
    <p:sldId id="277" r:id="rId21"/>
    <p:sldId id="278" r:id="rId22"/>
    <p:sldId id="280" r:id="rId23"/>
    <p:sldId id="281" r:id="rId24"/>
    <p:sldId id="282" r:id="rId25"/>
    <p:sldId id="283" r:id="rId26"/>
    <p:sldId id="274" r:id="rId27"/>
    <p:sldId id="279" r:id="rId28"/>
  </p:sldIdLst>
  <p:sldSz cx="9144000" cy="6858000" type="screen4x3"/>
  <p:notesSz cx="6950075" cy="92360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5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50" autoAdjust="0"/>
    <p:restoredTop sz="94660"/>
  </p:normalViewPr>
  <p:slideViewPr>
    <p:cSldViewPr>
      <p:cViewPr varScale="1">
        <p:scale>
          <a:sx n="44" d="100"/>
          <a:sy n="44" d="100"/>
        </p:scale>
        <p:origin x="48"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s-MX"/>
          </a:p>
        </p:txBody>
      </p:sp>
      <p:sp>
        <p:nvSpPr>
          <p:cNvPr id="3" name="2 Marcador de fecha"/>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E2B758E5-921A-4CE3-B553-4CC17823D235}" type="datetimeFigureOut">
              <a:rPr lang="es-MX" smtClean="0"/>
              <a:pPr/>
              <a:t>05/04/2018</a:t>
            </a:fld>
            <a:endParaRPr lang="es-MX"/>
          </a:p>
        </p:txBody>
      </p:sp>
      <p:sp>
        <p:nvSpPr>
          <p:cNvPr id="4" name="3 Marcador de pie de página"/>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10599116-64D4-4139-8082-D900277E45EE}" type="slidenum">
              <a:rPr lang="es-MX" smtClean="0"/>
              <a:pPr/>
              <a:t>‹Nº›</a:t>
            </a:fld>
            <a:endParaRPr lang="es-MX"/>
          </a:p>
        </p:txBody>
      </p:sp>
    </p:spTree>
    <p:extLst>
      <p:ext uri="{BB962C8B-B14F-4D97-AF65-F5344CB8AC3E}">
        <p14:creationId xmlns:p14="http://schemas.microsoft.com/office/powerpoint/2010/main" val="4107909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s-MX"/>
          </a:p>
        </p:txBody>
      </p:sp>
      <p:sp>
        <p:nvSpPr>
          <p:cNvPr id="3" name="2 Marcador de fecha"/>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D95CFFB5-CC3C-4BF1-B9D6-BF665E31565E}" type="datetimeFigureOut">
              <a:rPr lang="es-MX" smtClean="0"/>
              <a:pPr/>
              <a:t>05/04/2018</a:t>
            </a:fld>
            <a:endParaRPr lang="es-MX"/>
          </a:p>
        </p:txBody>
      </p:sp>
      <p:sp>
        <p:nvSpPr>
          <p:cNvPr id="4" name="3 Marcador de imagen de diapositiva"/>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s-MX"/>
          </a:p>
        </p:txBody>
      </p:sp>
      <p:sp>
        <p:nvSpPr>
          <p:cNvPr id="5" name="4 Marcador de notas"/>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AAF97E30-1D59-4975-B0D8-63964A4D09F6}" type="slidenum">
              <a:rPr lang="es-MX" smtClean="0"/>
              <a:pPr/>
              <a:t>‹Nº›</a:t>
            </a:fld>
            <a:endParaRPr lang="es-MX"/>
          </a:p>
        </p:txBody>
      </p:sp>
    </p:spTree>
    <p:extLst>
      <p:ext uri="{BB962C8B-B14F-4D97-AF65-F5344CB8AC3E}">
        <p14:creationId xmlns:p14="http://schemas.microsoft.com/office/powerpoint/2010/main" val="3964721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AAF97E30-1D59-4975-B0D8-63964A4D09F6}" type="slidenum">
              <a:rPr lang="es-MX" smtClean="0"/>
              <a:pPr/>
              <a:t>1</a:t>
            </a:fld>
            <a:endParaRPr lang="es-MX"/>
          </a:p>
        </p:txBody>
      </p:sp>
    </p:spTree>
    <p:extLst>
      <p:ext uri="{BB962C8B-B14F-4D97-AF65-F5344CB8AC3E}">
        <p14:creationId xmlns:p14="http://schemas.microsoft.com/office/powerpoint/2010/main" val="2973010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AAF97E30-1D59-4975-B0D8-63964A4D09F6}" type="slidenum">
              <a:rPr lang="es-MX" smtClean="0"/>
              <a:pPr/>
              <a:t>18</a:t>
            </a:fld>
            <a:endParaRPr lang="es-MX"/>
          </a:p>
        </p:txBody>
      </p:sp>
    </p:spTree>
    <p:extLst>
      <p:ext uri="{BB962C8B-B14F-4D97-AF65-F5344CB8AC3E}">
        <p14:creationId xmlns:p14="http://schemas.microsoft.com/office/powerpoint/2010/main" val="2403470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2602CC06-3ABC-43DB-A8AB-0422870AB2C9}" type="datetime1">
              <a:rPr lang="es-MX" smtClean="0"/>
              <a:pPr/>
              <a:t>05/04/2018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147389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5360AB9-6F2D-4302-AE74-7B2C65F15C1D}" type="datetime1">
              <a:rPr lang="es-MX" smtClean="0"/>
              <a:pPr/>
              <a:t>05/04/2018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227365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54151334-30BE-4427-9F7C-FEA9D7C258FE}" type="datetime1">
              <a:rPr lang="es-MX" smtClean="0"/>
              <a:pPr/>
              <a:t>05/04/2018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275773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D9AA09E-3BA6-46FB-88FD-2ABCA938E4A0}" type="datetime1">
              <a:rPr lang="es-MX" smtClean="0"/>
              <a:pPr/>
              <a:t>05/04/2018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2195957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C0FD5BC9-ED72-41BA-888C-3DFA0435B40E}" type="datetime1">
              <a:rPr lang="es-MX" smtClean="0"/>
              <a:pPr/>
              <a:t>05/04/2018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3942029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E264708-CC1F-45ED-95C2-4B5E0C0F7BCE}" type="datetime1">
              <a:rPr lang="es-MX" smtClean="0"/>
              <a:pPr/>
              <a:t>05/04/2018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323079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4F57C270-EE59-427D-A7C3-8B68141096E7}" type="datetime1">
              <a:rPr lang="es-MX" smtClean="0"/>
              <a:pPr/>
              <a:t>05/04/2018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282540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A888CA3D-1436-4758-BEAD-AF87126FE52C}" type="datetime1">
              <a:rPr lang="es-MX" smtClean="0"/>
              <a:pPr/>
              <a:t>05/04/2018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17502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E1F2E98-5959-4285-8DB4-4B3BE8E81CCD}" type="datetime1">
              <a:rPr lang="es-MX" smtClean="0"/>
              <a:pPr/>
              <a:t>05/04/2018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290996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BA51CA6-C3E6-4038-8E63-1FDE75786919}" type="datetime1">
              <a:rPr lang="es-MX" smtClean="0"/>
              <a:pPr/>
              <a:t>05/04/2018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291017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33999D6-BD7B-4914-BDF2-E10393F7210E}" type="datetime1">
              <a:rPr lang="es-MX" smtClean="0"/>
              <a:pPr/>
              <a:t>05/04/2018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43A19A6-2B6E-4B8D-AB30-2F85569B2A50}" type="slidenum">
              <a:rPr lang="es-MX" smtClean="0"/>
              <a:pPr/>
              <a:t>‹Nº›</a:t>
            </a:fld>
            <a:endParaRPr lang="es-MX"/>
          </a:p>
        </p:txBody>
      </p:sp>
    </p:spTree>
    <p:extLst>
      <p:ext uri="{BB962C8B-B14F-4D97-AF65-F5344CB8AC3E}">
        <p14:creationId xmlns:p14="http://schemas.microsoft.com/office/powerpoint/2010/main" val="2986659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8277B-CB91-4BE5-8B84-6105D3810954}" type="datetime1">
              <a:rPr lang="es-MX" smtClean="0"/>
              <a:pPr/>
              <a:t>05/04/2018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A19A6-2B6E-4B8D-AB30-2F85569B2A50}" type="slidenum">
              <a:rPr lang="es-MX" smtClean="0"/>
              <a:pPr/>
              <a:t>‹Nº›</a:t>
            </a:fld>
            <a:endParaRPr lang="es-MX"/>
          </a:p>
        </p:txBody>
      </p:sp>
    </p:spTree>
    <p:extLst>
      <p:ext uri="{BB962C8B-B14F-4D97-AF65-F5344CB8AC3E}">
        <p14:creationId xmlns:p14="http://schemas.microsoft.com/office/powerpoint/2010/main" val="3630811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416" y="1340767"/>
            <a:ext cx="9155416" cy="1656185"/>
          </a:xfrm>
        </p:spPr>
        <p:txBody>
          <a:bodyPr>
            <a:noAutofit/>
          </a:bodyPr>
          <a:lstStyle/>
          <a:p>
            <a:r>
              <a:rPr lang="es-MX" sz="3100" spc="300" dirty="0">
                <a:solidFill>
                  <a:schemeClr val="tx1"/>
                </a:solidFill>
                <a:latin typeface="Gill Sans MT" panose="020B0502020104020203" pitchFamily="34" charset="0"/>
              </a:rPr>
              <a:t>2º FORO PERMANENTE DE </a:t>
            </a:r>
            <a:r>
              <a:rPr lang="es-MX" sz="3100" b="1" dirty="0">
                <a:solidFill>
                  <a:schemeClr val="tx1"/>
                </a:solidFill>
                <a:latin typeface="Gill Sans MT" panose="020B0502020104020203" pitchFamily="34" charset="0"/>
              </a:rPr>
              <a:t>INTERNACIONALIZACIÓN</a:t>
            </a:r>
          </a:p>
          <a:p>
            <a:endParaRPr lang="es-MX" sz="1100" b="1" dirty="0">
              <a:solidFill>
                <a:schemeClr val="tx1"/>
              </a:solidFill>
              <a:latin typeface="Gill Sans MT" panose="020B0502020104020203" pitchFamily="34" charset="0"/>
            </a:endParaRPr>
          </a:p>
          <a:p>
            <a:r>
              <a:rPr lang="es-MX" sz="2000" dirty="0">
                <a:solidFill>
                  <a:schemeClr val="tx1"/>
                </a:solidFill>
                <a:latin typeface="Gill Sans MT" panose="020B0502020104020203" pitchFamily="34" charset="0"/>
              </a:rPr>
              <a:t>22 de marzo de 2018</a:t>
            </a:r>
          </a:p>
          <a:p>
            <a:endParaRPr lang="es-MX" sz="2800" b="1" dirty="0">
              <a:solidFill>
                <a:schemeClr val="tx1"/>
              </a:solidFill>
              <a:latin typeface="Gill Sans MT" panose="020B0502020104020203" pitchFamily="34" charset="0"/>
            </a:endParaRPr>
          </a:p>
          <a:p>
            <a:endParaRPr lang="es-MX" dirty="0">
              <a:solidFill>
                <a:schemeClr val="tx1"/>
              </a:solidFill>
              <a:latin typeface="Gill Sans MT" panose="020B0502020104020203" pitchFamily="34" charset="0"/>
            </a:endParaRPr>
          </a:p>
          <a:p>
            <a:endParaRPr lang="es-MX" sz="2000" dirty="0">
              <a:solidFill>
                <a:schemeClr val="tx1"/>
              </a:solidFill>
              <a:latin typeface="Gill Sans MT" panose="020B0502020104020203" pitchFamily="34" charset="0"/>
            </a:endParaRPr>
          </a:p>
        </p:txBody>
      </p:sp>
      <p:grpSp>
        <p:nvGrpSpPr>
          <p:cNvPr id="10" name="Grupo 9"/>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3">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2 Subtítulo"/>
          <p:cNvSpPr txBox="1">
            <a:spLocks/>
          </p:cNvSpPr>
          <p:nvPr/>
        </p:nvSpPr>
        <p:spPr>
          <a:xfrm>
            <a:off x="6553064" y="4812939"/>
            <a:ext cx="2195400" cy="171240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s-MX" sz="1800" dirty="0">
                <a:solidFill>
                  <a:schemeClr val="tx1"/>
                </a:solidFill>
                <a:latin typeface="Gill Sans MT" panose="020B0502020104020203" pitchFamily="34" charset="0"/>
              </a:rPr>
              <a:t>Brenda Álvarez</a:t>
            </a:r>
          </a:p>
          <a:p>
            <a:pPr algn="r"/>
            <a:r>
              <a:rPr lang="es-MX" sz="1800" dirty="0">
                <a:solidFill>
                  <a:schemeClr val="tx1"/>
                </a:solidFill>
                <a:latin typeface="Gill Sans MT" panose="020B0502020104020203" pitchFamily="34" charset="0"/>
              </a:rPr>
              <a:t>Adriana Cáceres</a:t>
            </a:r>
          </a:p>
          <a:p>
            <a:pPr algn="r"/>
            <a:r>
              <a:rPr lang="es-MX" sz="1800" dirty="0">
                <a:solidFill>
                  <a:schemeClr val="tx1"/>
                </a:solidFill>
                <a:latin typeface="Gill Sans MT" panose="020B0502020104020203" pitchFamily="34" charset="0"/>
              </a:rPr>
              <a:t>Ángel Fernández</a:t>
            </a:r>
          </a:p>
          <a:p>
            <a:pPr algn="r"/>
            <a:r>
              <a:rPr lang="es-MX" sz="1800" dirty="0">
                <a:solidFill>
                  <a:schemeClr val="tx1"/>
                </a:solidFill>
                <a:latin typeface="Gill Sans MT" panose="020B0502020104020203" pitchFamily="34" charset="0"/>
              </a:rPr>
              <a:t>Sagrario Pérez</a:t>
            </a:r>
          </a:p>
          <a:p>
            <a:pPr algn="r"/>
            <a:r>
              <a:rPr lang="es-MX" sz="1800" dirty="0">
                <a:solidFill>
                  <a:schemeClr val="tx1"/>
                </a:solidFill>
                <a:latin typeface="Gill Sans MT" panose="020B0502020104020203" pitchFamily="34" charset="0"/>
              </a:rPr>
              <a:t>Janet Solís</a:t>
            </a:r>
          </a:p>
          <a:p>
            <a:pPr algn="r"/>
            <a:endParaRPr lang="es-MX" sz="1600" dirty="0">
              <a:solidFill>
                <a:schemeClr val="tx1"/>
              </a:solidFill>
              <a:latin typeface="Gill Sans MT" panose="020B0502020104020203" pitchFamily="34" charset="0"/>
            </a:endParaRPr>
          </a:p>
        </p:txBody>
      </p:sp>
      <p:sp>
        <p:nvSpPr>
          <p:cNvPr id="13" name="2 Subtítulo"/>
          <p:cNvSpPr txBox="1">
            <a:spLocks/>
          </p:cNvSpPr>
          <p:nvPr/>
        </p:nvSpPr>
        <p:spPr>
          <a:xfrm>
            <a:off x="947672" y="3356992"/>
            <a:ext cx="5208504" cy="122413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s-MX" sz="2000" b="1" dirty="0">
                <a:solidFill>
                  <a:schemeClr val="tx1"/>
                </a:solidFill>
                <a:latin typeface="Gill Sans MT" panose="020B0502020104020203" pitchFamily="34" charset="0"/>
              </a:rPr>
              <a:t>Coordinación de Cooperación Académica</a:t>
            </a:r>
          </a:p>
          <a:p>
            <a:pPr marL="538163" indent="-457200" algn="l">
              <a:buFont typeface="Wingdings" panose="05000000000000000000" pitchFamily="2" charset="2"/>
              <a:buChar char="§"/>
            </a:pPr>
            <a:r>
              <a:rPr lang="es-MX" sz="2000" dirty="0">
                <a:solidFill>
                  <a:schemeClr val="tx1"/>
                </a:solidFill>
                <a:latin typeface="Gill Sans MT" panose="020B0502020104020203" pitchFamily="34" charset="0"/>
              </a:rPr>
              <a:t>Proceso de gestión de convenios</a:t>
            </a:r>
          </a:p>
          <a:p>
            <a:pPr marL="538163" indent="-457200" algn="l">
              <a:buFont typeface="Wingdings" panose="05000000000000000000" pitchFamily="2" charset="2"/>
              <a:buChar char="§"/>
            </a:pPr>
            <a:r>
              <a:rPr lang="es-MX" sz="2000" dirty="0">
                <a:solidFill>
                  <a:schemeClr val="tx1"/>
                </a:solidFill>
                <a:latin typeface="Gill Sans MT" panose="020B0502020104020203" pitchFamily="34" charset="0"/>
              </a:rPr>
              <a:t>Cooperación internacional y visibilidad</a:t>
            </a:r>
            <a:endParaRPr lang="es-MX" sz="2400" dirty="0">
              <a:solidFill>
                <a:schemeClr val="tx1"/>
              </a:solidFill>
              <a:latin typeface="Gill Sans MT" panose="020B0502020104020203" pitchFamily="34" charset="0"/>
            </a:endParaRPr>
          </a:p>
          <a:p>
            <a:endParaRPr lang="es-MX" sz="1600"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74239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16" y="1349896"/>
            <a:ext cx="9155416" cy="998984"/>
          </a:xfrm>
        </p:spPr>
        <p:txBody>
          <a:bodyPr>
            <a:noAutofit/>
          </a:bodyPr>
          <a:lstStyle/>
          <a:p>
            <a:r>
              <a:rPr lang="es-MX" sz="2500" dirty="0">
                <a:latin typeface="Gill Sans MT" panose="020B0502020104020203" pitchFamily="34" charset="0"/>
              </a:rPr>
              <a:t>Documentos legales solicitados a Instituciones </a:t>
            </a:r>
            <a:br>
              <a:rPr lang="es-MX" sz="2500" dirty="0">
                <a:latin typeface="Gill Sans MT" panose="020B0502020104020203" pitchFamily="34" charset="0"/>
              </a:rPr>
            </a:br>
            <a:r>
              <a:rPr lang="es-MX" sz="2500" dirty="0">
                <a:latin typeface="Gill Sans MT" panose="020B0502020104020203" pitchFamily="34" charset="0"/>
              </a:rPr>
              <a:t>de Educación Superior Nacionales e Internacionales</a:t>
            </a:r>
          </a:p>
        </p:txBody>
      </p:sp>
      <p:sp>
        <p:nvSpPr>
          <p:cNvPr id="3" name="2 Marcador de contenido"/>
          <p:cNvSpPr>
            <a:spLocks noGrp="1"/>
          </p:cNvSpPr>
          <p:nvPr>
            <p:ph idx="1"/>
          </p:nvPr>
        </p:nvSpPr>
        <p:spPr>
          <a:xfrm>
            <a:off x="817240" y="2647453"/>
            <a:ext cx="7931224" cy="3733875"/>
          </a:xfrm>
        </p:spPr>
        <p:txBody>
          <a:bodyPr>
            <a:noAutofit/>
          </a:bodyPr>
          <a:lstStyle/>
          <a:p>
            <a:pPr marL="571500" indent="-571500">
              <a:buFont typeface="+mj-lt"/>
              <a:buAutoNum type="romanUcPeriod"/>
            </a:pPr>
            <a:r>
              <a:rPr lang="es-MX" sz="2000" dirty="0">
                <a:latin typeface="Gill Sans MT" panose="020B0502020104020203" pitchFamily="34" charset="0"/>
              </a:rPr>
              <a:t>Decreto de creación, gaceta oficial o similar;</a:t>
            </a:r>
          </a:p>
          <a:p>
            <a:pPr marL="571500" indent="-571500">
              <a:buFont typeface="+mj-lt"/>
              <a:buAutoNum type="romanUcPeriod"/>
            </a:pPr>
            <a:r>
              <a:rPr lang="es-MX" sz="2000" dirty="0">
                <a:latin typeface="Gill Sans MT" panose="020B0502020104020203" pitchFamily="34" charset="0"/>
              </a:rPr>
              <a:t>Poder notarial de representante legal o documento que faculta al titular o representante legal a firmar el convenio (Nombramiento, Ley, Estatuto, Reglamento);</a:t>
            </a:r>
          </a:p>
          <a:p>
            <a:pPr marL="571500" indent="-571500">
              <a:buFont typeface="+mj-lt"/>
              <a:buAutoNum type="romanUcPeriod"/>
            </a:pPr>
            <a:r>
              <a:rPr lang="es-MX" sz="2000" dirty="0">
                <a:latin typeface="Gill Sans MT" panose="020B0502020104020203" pitchFamily="34" charset="0"/>
              </a:rPr>
              <a:t>Identificación oficial del representante legal;</a:t>
            </a:r>
          </a:p>
          <a:p>
            <a:pPr marL="571500" indent="-571500">
              <a:buFont typeface="+mj-lt"/>
              <a:buAutoNum type="romanUcPeriod"/>
            </a:pPr>
            <a:r>
              <a:rPr lang="es-MX" sz="2000" dirty="0">
                <a:latin typeface="Gill Sans MT" panose="020B0502020104020203" pitchFamily="34" charset="0"/>
              </a:rPr>
              <a:t>Registro Federal de Contribuyentes; y</a:t>
            </a:r>
          </a:p>
          <a:p>
            <a:pPr marL="571500" indent="-571500">
              <a:buFont typeface="+mj-lt"/>
              <a:buAutoNum type="romanUcPeriod"/>
            </a:pPr>
            <a:r>
              <a:rPr lang="es-MX" sz="2000" dirty="0">
                <a:latin typeface="Gill Sans MT" panose="020B0502020104020203" pitchFamily="34" charset="0"/>
              </a:rPr>
              <a:t>Comprobante de domicilio.</a:t>
            </a:r>
          </a:p>
          <a:p>
            <a:pPr marL="571500" indent="-571500">
              <a:buFont typeface="+mj-lt"/>
              <a:buAutoNum type="romanUcPeriod"/>
            </a:pPr>
            <a:r>
              <a:rPr lang="es-MX" sz="2000" dirty="0">
                <a:latin typeface="Gill Sans MT" panose="020B0502020104020203" pitchFamily="34" charset="0"/>
              </a:rPr>
              <a:t>Traducción al español de los documentos que se pretendan formalizar.</a:t>
            </a: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78643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16" y="1393899"/>
            <a:ext cx="9155416" cy="594941"/>
          </a:xfrm>
        </p:spPr>
        <p:txBody>
          <a:bodyPr>
            <a:normAutofit/>
          </a:bodyPr>
          <a:lstStyle/>
          <a:p>
            <a:r>
              <a:rPr lang="es-MX" sz="2800" dirty="0">
                <a:latin typeface="Gill Sans MT" panose="020B0502020104020203" pitchFamily="34" charset="0"/>
              </a:rPr>
              <a:t>OBSERVACIONES GENERALES</a:t>
            </a:r>
          </a:p>
        </p:txBody>
      </p:sp>
      <p:sp>
        <p:nvSpPr>
          <p:cNvPr id="3" name="2 Marcador de contenido"/>
          <p:cNvSpPr>
            <a:spLocks noGrp="1"/>
          </p:cNvSpPr>
          <p:nvPr>
            <p:ph idx="1"/>
          </p:nvPr>
        </p:nvSpPr>
        <p:spPr>
          <a:xfrm>
            <a:off x="1259632" y="2719461"/>
            <a:ext cx="7200800" cy="2725763"/>
          </a:xfrm>
        </p:spPr>
        <p:txBody>
          <a:bodyPr>
            <a:normAutofit fontScale="92500"/>
          </a:bodyPr>
          <a:lstStyle/>
          <a:p>
            <a:r>
              <a:rPr lang="es-MX" sz="2400" dirty="0">
                <a:latin typeface="Gill Sans MT" panose="020B0502020104020203" pitchFamily="34" charset="0"/>
              </a:rPr>
              <a:t>Vigencia: 4 años por el periodo rectoral.</a:t>
            </a:r>
          </a:p>
          <a:p>
            <a:r>
              <a:rPr lang="es-MX" sz="2400" dirty="0">
                <a:latin typeface="Gill Sans MT" panose="020B0502020104020203" pitchFamily="34" charset="0"/>
              </a:rPr>
              <a:t>Actividades del convenio aprobadas por sus responsables. </a:t>
            </a:r>
          </a:p>
          <a:p>
            <a:r>
              <a:rPr lang="es-MX" sz="2400" dirty="0">
                <a:latin typeface="Gill Sans MT" panose="020B0502020104020203" pitchFamily="34" charset="0"/>
              </a:rPr>
              <a:t>Uso de logos institucionales.</a:t>
            </a:r>
          </a:p>
          <a:p>
            <a:r>
              <a:rPr lang="es-MX" sz="2400" dirty="0">
                <a:latin typeface="Gill Sans MT" panose="020B0502020104020203" pitchFamily="34" charset="0"/>
              </a:rPr>
              <a:t>Sólo representantes legales pueden firmar. </a:t>
            </a:r>
          </a:p>
          <a:p>
            <a:r>
              <a:rPr lang="es-MX" sz="2400" dirty="0">
                <a:latin typeface="Gill Sans MT" panose="020B0502020104020203" pitchFamily="34" charset="0"/>
              </a:rPr>
              <a:t>Compromiso financiero. </a:t>
            </a:r>
          </a:p>
          <a:p>
            <a:r>
              <a:rPr lang="es-MX" sz="2400" dirty="0">
                <a:latin typeface="Gill Sans MT" panose="020B0502020104020203" pitchFamily="34" charset="0"/>
              </a:rPr>
              <a:t>Términos académicos definidos. </a:t>
            </a: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71444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uv.mx/internacional/files/2018/02/Diagrama_Proceso-de-concertacion-y-firma-de-convenios-003.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012" t="2826" r="10212" b="53928"/>
          <a:stretch/>
        </p:blipFill>
        <p:spPr bwMode="auto">
          <a:xfrm>
            <a:off x="1079612" y="1722873"/>
            <a:ext cx="7128792" cy="4730463"/>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3">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1 Título"/>
          <p:cNvSpPr>
            <a:spLocks noGrp="1"/>
          </p:cNvSpPr>
          <p:nvPr>
            <p:ph type="title"/>
          </p:nvPr>
        </p:nvSpPr>
        <p:spPr>
          <a:xfrm>
            <a:off x="0" y="989856"/>
            <a:ext cx="9144000" cy="494928"/>
          </a:xfrm>
        </p:spPr>
        <p:txBody>
          <a:bodyPr>
            <a:noAutofit/>
          </a:bodyPr>
          <a:lstStyle/>
          <a:p>
            <a:r>
              <a:rPr lang="es-MX" sz="2400" dirty="0">
                <a:latin typeface="Gill Sans MT" panose="020B0502020104020203" pitchFamily="34" charset="0"/>
              </a:rPr>
              <a:t>PROCESO DE GESTIÓN DE CONVENIOS</a:t>
            </a:r>
          </a:p>
        </p:txBody>
      </p:sp>
    </p:spTree>
    <p:extLst>
      <p:ext uri="{BB962C8B-B14F-4D97-AF65-F5344CB8AC3E}">
        <p14:creationId xmlns:p14="http://schemas.microsoft.com/office/powerpoint/2010/main" val="1783186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www.uv.mx/internacional/files/2018/02/Diagrama_Proceso-de-concertacion-y-firma-de-convenios-003.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9698" t="49303" r="10433"/>
          <a:stretch/>
        </p:blipFill>
        <p:spPr bwMode="auto">
          <a:xfrm>
            <a:off x="1331640" y="1632655"/>
            <a:ext cx="6336704" cy="5108713"/>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upo 5"/>
          <p:cNvGrpSpPr/>
          <p:nvPr/>
        </p:nvGrpSpPr>
        <p:grpSpPr>
          <a:xfrm>
            <a:off x="-11416" y="188913"/>
            <a:ext cx="9155416" cy="615950"/>
            <a:chOff x="-11416" y="188913"/>
            <a:chExt cx="9155416" cy="615950"/>
          </a:xfrm>
        </p:grpSpPr>
        <p:sp>
          <p:nvSpPr>
            <p:cNvPr id="7"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9"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10"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11" name="7 Imagen"/>
            <p:cNvPicPr>
              <a:picLocks noChangeAspect="1"/>
            </p:cNvPicPr>
            <p:nvPr/>
          </p:nvPicPr>
          <p:blipFill>
            <a:blip r:embed="rId3">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1 Título"/>
          <p:cNvSpPr>
            <a:spLocks noGrp="1"/>
          </p:cNvSpPr>
          <p:nvPr>
            <p:ph type="title"/>
          </p:nvPr>
        </p:nvSpPr>
        <p:spPr>
          <a:xfrm>
            <a:off x="0" y="989856"/>
            <a:ext cx="9144000" cy="494928"/>
          </a:xfrm>
        </p:spPr>
        <p:txBody>
          <a:bodyPr>
            <a:noAutofit/>
          </a:bodyPr>
          <a:lstStyle/>
          <a:p>
            <a:r>
              <a:rPr lang="es-MX" sz="2400" dirty="0">
                <a:latin typeface="Gill Sans MT" panose="020B0502020104020203" pitchFamily="34" charset="0"/>
              </a:rPr>
              <a:t>PROCESO DE GESTIÓN DE CONVENIOS</a:t>
            </a:r>
          </a:p>
        </p:txBody>
      </p:sp>
    </p:spTree>
    <p:extLst>
      <p:ext uri="{BB962C8B-B14F-4D97-AF65-F5344CB8AC3E}">
        <p14:creationId xmlns:p14="http://schemas.microsoft.com/office/powerpoint/2010/main" val="1365372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416" y="2348880"/>
            <a:ext cx="9155416" cy="1224136"/>
          </a:xfrm>
        </p:spPr>
        <p:txBody>
          <a:bodyPr>
            <a:noAutofit/>
          </a:bodyPr>
          <a:lstStyle/>
          <a:p>
            <a:pPr marL="0" indent="0" algn="ctr">
              <a:buNone/>
            </a:pPr>
            <a:r>
              <a:rPr lang="es-MX" sz="2900" dirty="0">
                <a:latin typeface="Gill Sans MT" panose="020B0502020104020203" pitchFamily="34" charset="0"/>
              </a:rPr>
              <a:t>¿Qué pasa cuando el proceso de firma ha finalizado </a:t>
            </a:r>
          </a:p>
          <a:p>
            <a:pPr marL="0" indent="0" algn="ctr">
              <a:buNone/>
            </a:pPr>
            <a:r>
              <a:rPr lang="es-MX" sz="2900" dirty="0">
                <a:latin typeface="Gill Sans MT" panose="020B0502020104020203" pitchFamily="34" charset="0"/>
              </a:rPr>
              <a:t>y llega un nuevo convenio a la UV? </a:t>
            </a:r>
          </a:p>
          <a:p>
            <a:pPr marL="0" indent="0" algn="ctr">
              <a:buNone/>
            </a:pPr>
            <a:endParaRPr lang="es-MX" sz="2900" dirty="0">
              <a:latin typeface="Gill Sans MT" panose="020B0502020104020203" pitchFamily="34" charset="0"/>
            </a:endParaRP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933760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899" y="1181290"/>
            <a:ext cx="9155416" cy="1527630"/>
          </a:xfrm>
        </p:spPr>
        <p:txBody>
          <a:bodyPr>
            <a:normAutofit/>
          </a:bodyPr>
          <a:lstStyle/>
          <a:p>
            <a:r>
              <a:rPr lang="es-MX" sz="2600" dirty="0">
                <a:latin typeface="Gill Sans MT" panose="020B0502020104020203" pitchFamily="34" charset="0"/>
              </a:rPr>
              <a:t>ACTUALIZACIÓN DEL REPOSITORIO</a:t>
            </a:r>
            <a:r>
              <a:rPr lang="es-MX" sz="2400" dirty="0">
                <a:latin typeface="Gill Sans MT" panose="020B0502020104020203" pitchFamily="34" charset="0"/>
              </a:rPr>
              <a:t/>
            </a:r>
            <a:br>
              <a:rPr lang="es-MX" sz="2400" dirty="0">
                <a:latin typeface="Gill Sans MT" panose="020B0502020104020203" pitchFamily="34" charset="0"/>
              </a:rPr>
            </a:br>
            <a:r>
              <a:rPr lang="es-MX" sz="1200" dirty="0">
                <a:latin typeface="Gill Sans MT" panose="020B0502020104020203" pitchFamily="34" charset="0"/>
              </a:rPr>
              <a:t/>
            </a:r>
            <a:br>
              <a:rPr lang="es-MX" sz="1200" dirty="0">
                <a:latin typeface="Gill Sans MT" panose="020B0502020104020203" pitchFamily="34" charset="0"/>
              </a:rPr>
            </a:br>
            <a:r>
              <a:rPr lang="es-MX" sz="2200" dirty="0">
                <a:latin typeface="Gill Sans MT" panose="020B0502020104020203" pitchFamily="34" charset="0"/>
              </a:rPr>
              <a:t>Dar a conocer a la comunidad universitaria los</a:t>
            </a:r>
            <a:br>
              <a:rPr lang="es-MX" sz="2200" dirty="0">
                <a:latin typeface="Gill Sans MT" panose="020B0502020104020203" pitchFamily="34" charset="0"/>
              </a:rPr>
            </a:br>
            <a:r>
              <a:rPr lang="es-MX" sz="2200" dirty="0">
                <a:latin typeface="Gill Sans MT" panose="020B0502020104020203" pitchFamily="34" charset="0"/>
              </a:rPr>
              <a:t>convenios internacionales vigentes</a:t>
            </a:r>
          </a:p>
        </p:txBody>
      </p:sp>
      <p:sp>
        <p:nvSpPr>
          <p:cNvPr id="3" name="2 Marcador de contenido"/>
          <p:cNvSpPr>
            <a:spLocks noGrp="1"/>
          </p:cNvSpPr>
          <p:nvPr>
            <p:ph idx="1"/>
          </p:nvPr>
        </p:nvSpPr>
        <p:spPr>
          <a:xfrm>
            <a:off x="749868" y="3140968"/>
            <a:ext cx="7854580" cy="3024336"/>
          </a:xfrm>
        </p:spPr>
        <p:txBody>
          <a:bodyPr>
            <a:noAutofit/>
          </a:bodyPr>
          <a:lstStyle/>
          <a:p>
            <a:r>
              <a:rPr lang="es-MX" sz="1800" b="1" dirty="0">
                <a:latin typeface="Gill Sans MT" panose="020B0502020104020203" pitchFamily="34" charset="0"/>
              </a:rPr>
              <a:t>Se sube un convenio al repositorio únicamente cuando ha llegado a la CCA el original en físico.</a:t>
            </a:r>
          </a:p>
          <a:p>
            <a:r>
              <a:rPr lang="es-MX" sz="1800" dirty="0">
                <a:latin typeface="Gill Sans MT" panose="020B0502020104020203" pitchFamily="34" charset="0"/>
              </a:rPr>
              <a:t>Se escanea y se envía el original para resguardo de la OAG.</a:t>
            </a:r>
          </a:p>
          <a:p>
            <a:r>
              <a:rPr lang="es-MX" sz="1800" dirty="0">
                <a:latin typeface="Gill Sans MT" panose="020B0502020104020203" pitchFamily="34" charset="0"/>
              </a:rPr>
              <a:t>Se capturan los datos del convenio, se sube el convenio en formato PDF al one drive institucional (por país y por región), y se incluye la información y el hipervínculo en el repositorio en formato excel.</a:t>
            </a:r>
          </a:p>
          <a:p>
            <a:r>
              <a:rPr lang="es-MX" sz="1800" dirty="0">
                <a:latin typeface="Gill Sans MT" panose="020B0502020104020203" pitchFamily="34" charset="0"/>
              </a:rPr>
              <a:t>Se sube el repositorio al one drive institucional, lo cual actualiza automáticamente el repositorio dentro de la página web de la DGRI.</a:t>
            </a:r>
          </a:p>
          <a:p>
            <a:r>
              <a:rPr lang="es-MX" sz="1800" dirty="0">
                <a:latin typeface="Gill Sans MT" panose="020B0502020104020203" pitchFamily="34" charset="0"/>
              </a:rPr>
              <a:t>Se envía un recordatorio mensual acerca del repositorio a autoridades y personal interesado.</a:t>
            </a: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89053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2 Marcador de contenido"/>
          <p:cNvSpPr>
            <a:spLocks noGrp="1"/>
          </p:cNvSpPr>
          <p:nvPr>
            <p:ph idx="1"/>
          </p:nvPr>
        </p:nvSpPr>
        <p:spPr>
          <a:xfrm>
            <a:off x="-11416" y="2276872"/>
            <a:ext cx="9155416" cy="1224136"/>
          </a:xfrm>
        </p:spPr>
        <p:txBody>
          <a:bodyPr>
            <a:noAutofit/>
          </a:bodyPr>
          <a:lstStyle/>
          <a:p>
            <a:pPr marL="0" indent="0" algn="ctr">
              <a:buNone/>
            </a:pPr>
            <a:r>
              <a:rPr lang="es-MX" sz="2900" dirty="0">
                <a:latin typeface="Gill Sans MT" panose="020B0502020104020203" pitchFamily="34" charset="0"/>
              </a:rPr>
              <a:t>¿Qué pasa cuando un convenio </a:t>
            </a:r>
          </a:p>
          <a:p>
            <a:pPr marL="0" indent="0" algn="ctr">
              <a:buNone/>
            </a:pPr>
            <a:r>
              <a:rPr lang="es-MX" sz="2900" dirty="0">
                <a:latin typeface="Gill Sans MT" panose="020B0502020104020203" pitchFamily="34" charset="0"/>
              </a:rPr>
              <a:t>está próximo a vencer? </a:t>
            </a:r>
          </a:p>
          <a:p>
            <a:pPr marL="0" indent="0" algn="ctr">
              <a:buNone/>
            </a:pPr>
            <a:endParaRPr lang="es-MX" sz="2900" dirty="0">
              <a:latin typeface="Gill Sans MT" panose="020B0502020104020203" pitchFamily="34" charset="0"/>
            </a:endParaRPr>
          </a:p>
        </p:txBody>
      </p:sp>
    </p:spTree>
    <p:extLst>
      <p:ext uri="{BB962C8B-B14F-4D97-AF65-F5344CB8AC3E}">
        <p14:creationId xmlns:p14="http://schemas.microsoft.com/office/powerpoint/2010/main" val="1372091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899" y="1181291"/>
            <a:ext cx="9155416" cy="591525"/>
          </a:xfrm>
        </p:spPr>
        <p:txBody>
          <a:bodyPr>
            <a:noAutofit/>
          </a:bodyPr>
          <a:lstStyle/>
          <a:p>
            <a:r>
              <a:rPr lang="es-MX" sz="2800" dirty="0">
                <a:latin typeface="Gill Sans MT" panose="020B0502020104020203" pitchFamily="34" charset="0"/>
              </a:rPr>
              <a:t>RENOVACIÓN DE UN CONVENIO</a:t>
            </a:r>
          </a:p>
        </p:txBody>
      </p:sp>
      <p:sp>
        <p:nvSpPr>
          <p:cNvPr id="3" name="2 Marcador de contenido"/>
          <p:cNvSpPr>
            <a:spLocks noGrp="1"/>
          </p:cNvSpPr>
          <p:nvPr>
            <p:ph idx="1"/>
          </p:nvPr>
        </p:nvSpPr>
        <p:spPr>
          <a:xfrm>
            <a:off x="539552" y="2276872"/>
            <a:ext cx="8214620" cy="4104456"/>
          </a:xfrm>
        </p:spPr>
        <p:txBody>
          <a:bodyPr>
            <a:noAutofit/>
          </a:bodyPr>
          <a:lstStyle/>
          <a:p>
            <a:r>
              <a:rPr lang="es-MX" sz="1800" dirty="0">
                <a:latin typeface="Gill Sans MT" panose="020B0502020104020203" pitchFamily="34" charset="0"/>
              </a:rPr>
              <a:t>Tres meses antes de la fecha de terminación de la vigencia de un convenio, se contacta al responsable/dependencia que podría haber promovido o estar involucrada en la operación del convenio, solicitando lo siguiente:</a:t>
            </a:r>
          </a:p>
          <a:p>
            <a:pPr marL="801688" lvl="0">
              <a:buFont typeface="Symbol" panose="05050102010706020507" pitchFamily="18" charset="2"/>
              <a:buChar char=""/>
            </a:pPr>
            <a:r>
              <a:rPr lang="es-MX" sz="1800" dirty="0">
                <a:latin typeface="Gill Sans MT" panose="020B0502020104020203" pitchFamily="34" charset="0"/>
              </a:rPr>
              <a:t>Si es que dicha dependencia continúa involucrada con su operación y, en su caso, si estarían interesados en la renovación del mismo.</a:t>
            </a:r>
          </a:p>
          <a:p>
            <a:pPr marL="801688" lvl="0">
              <a:buFont typeface="Symbol" panose="05050102010706020507" pitchFamily="18" charset="2"/>
              <a:buChar char=""/>
            </a:pPr>
            <a:r>
              <a:rPr lang="es-MX" sz="1800" dirty="0">
                <a:latin typeface="Gill Sans MT" panose="020B0502020104020203" pitchFamily="34" charset="0"/>
              </a:rPr>
              <a:t>En caso afirmativo, si la dependencia mantiene contacto con su contraparte y sus datos de contacto con el fin de consultar si existe interés para renovar.</a:t>
            </a:r>
          </a:p>
          <a:p>
            <a:pPr marL="801688" lvl="0">
              <a:buFont typeface="Symbol" panose="05050102010706020507" pitchFamily="18" charset="2"/>
              <a:buChar char=""/>
            </a:pPr>
            <a:r>
              <a:rPr lang="es-MX" sz="1800" dirty="0">
                <a:latin typeface="Gill Sans MT" panose="020B0502020104020203" pitchFamily="34" charset="0"/>
              </a:rPr>
              <a:t>Si ambas partes están de acuerdo, se requiere la identificación de actividades concretas y viables que fortalezcan los vínculos académicos entre ambas. </a:t>
            </a:r>
          </a:p>
          <a:p>
            <a:pPr marL="801688" lvl="0">
              <a:buFont typeface="Symbol" panose="05050102010706020507" pitchFamily="18" charset="2"/>
              <a:buChar char=""/>
            </a:pPr>
            <a:r>
              <a:rPr lang="es-MX" sz="1800" dirty="0">
                <a:latin typeface="Gill Sans MT" panose="020B0502020104020203" pitchFamily="34" charset="0"/>
              </a:rPr>
              <a:t>Se incluye una encuesta en línea relacionada con la operación del convenio.</a:t>
            </a:r>
          </a:p>
          <a:p>
            <a:r>
              <a:rPr lang="es-MX" sz="1800" dirty="0">
                <a:latin typeface="Gill Sans MT" panose="020B0502020104020203" pitchFamily="34" charset="0"/>
              </a:rPr>
              <a:t>Seguimiento para la posible renovación.</a:t>
            </a:r>
          </a:p>
          <a:p>
            <a:r>
              <a:rPr lang="es-MX" sz="1800" dirty="0">
                <a:latin typeface="Gill Sans MT" panose="020B0502020104020203" pitchFamily="34" charset="0"/>
              </a:rPr>
              <a:t>Actualización del repositorio.</a:t>
            </a: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68280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15405"/>
            <a:ext cx="8229600" cy="3517851"/>
          </a:xfrm>
        </p:spPr>
        <p:txBody>
          <a:bodyPr>
            <a:noAutofit/>
          </a:bodyPr>
          <a:lstStyle/>
          <a:p>
            <a:r>
              <a:rPr lang="es-MX" sz="2000" dirty="0">
                <a:latin typeface="Gill Sans MT" panose="020B0502020104020203" pitchFamily="34" charset="0"/>
              </a:rPr>
              <a:t>La gestión de un convenio es un proceso largo. </a:t>
            </a:r>
          </a:p>
          <a:p>
            <a:r>
              <a:rPr lang="es-MX" sz="2000" dirty="0">
                <a:latin typeface="Gill Sans MT" panose="020B0502020104020203" pitchFamily="34" charset="0"/>
              </a:rPr>
              <a:t>Antes de firmarlos se deben acordar los términos generales con las IES socias y con las dependencias internas a la UV.</a:t>
            </a:r>
          </a:p>
          <a:p>
            <a:r>
              <a:rPr lang="es-MX" sz="2000" dirty="0">
                <a:latin typeface="Gill Sans MT" panose="020B0502020104020203" pitchFamily="34" charset="0"/>
              </a:rPr>
              <a:t>La Rectora o el Abogado General sólo firman convenios validados por la SA y por la SAF. </a:t>
            </a:r>
          </a:p>
          <a:p>
            <a:r>
              <a:rPr lang="es-MX" sz="2000" dirty="0">
                <a:latin typeface="Gill Sans MT" panose="020B0502020104020203" pitchFamily="34" charset="0"/>
              </a:rPr>
              <a:t>Se deben solventar todas las observaciones antes de solicitar las firmas. </a:t>
            </a:r>
          </a:p>
          <a:p>
            <a:r>
              <a:rPr lang="es-MX" sz="2000" dirty="0">
                <a:latin typeface="Gill Sans MT" panose="020B0502020104020203" pitchFamily="34" charset="0"/>
              </a:rPr>
              <a:t>No es del todo fácil llevar un seguimiento y control acerca de la operatividad de un convenio en específico, puesto que quien funge como responsable no siempre es quien lo promueve, además de los cambios constantes de personal en las dependencias involucradas. </a:t>
            </a: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3">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1 Título"/>
          <p:cNvSpPr txBox="1">
            <a:spLocks/>
          </p:cNvSpPr>
          <p:nvPr/>
        </p:nvSpPr>
        <p:spPr>
          <a:xfrm>
            <a:off x="-11416" y="1268760"/>
            <a:ext cx="9155416" cy="5949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dirty="0">
                <a:latin typeface="Gill Sans MT" panose="020B0502020104020203" pitchFamily="34" charset="0"/>
              </a:rPr>
              <a:t>CONCLUSIONES</a:t>
            </a:r>
          </a:p>
        </p:txBody>
      </p:sp>
    </p:spTree>
    <p:extLst>
      <p:ext uri="{BB962C8B-B14F-4D97-AF65-F5344CB8AC3E}">
        <p14:creationId xmlns:p14="http://schemas.microsoft.com/office/powerpoint/2010/main" val="11242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1 Título"/>
          <p:cNvSpPr>
            <a:spLocks noGrp="1"/>
          </p:cNvSpPr>
          <p:nvPr>
            <p:ph type="title"/>
          </p:nvPr>
        </p:nvSpPr>
        <p:spPr>
          <a:xfrm>
            <a:off x="0" y="2348880"/>
            <a:ext cx="9144000" cy="936104"/>
          </a:xfrm>
        </p:spPr>
        <p:txBody>
          <a:bodyPr>
            <a:noAutofit/>
          </a:bodyPr>
          <a:lstStyle/>
          <a:p>
            <a:r>
              <a:rPr lang="es-MX" sz="2500" dirty="0">
                <a:latin typeface="Gill Sans MT" panose="020B0502020104020203" pitchFamily="34" charset="0"/>
              </a:rPr>
              <a:t>¿Qué tanto sabe el personal de la DGRI </a:t>
            </a:r>
            <a:br>
              <a:rPr lang="es-MX" sz="2500" dirty="0">
                <a:latin typeface="Gill Sans MT" panose="020B0502020104020203" pitchFamily="34" charset="0"/>
              </a:rPr>
            </a:br>
            <a:r>
              <a:rPr lang="es-MX" sz="2500" dirty="0">
                <a:latin typeface="Gill Sans MT" panose="020B0502020104020203" pitchFamily="34" charset="0"/>
              </a:rPr>
              <a:t>acerca de nuestro repositorio de convenios internacionales?</a:t>
            </a:r>
          </a:p>
        </p:txBody>
      </p:sp>
      <p:sp>
        <p:nvSpPr>
          <p:cNvPr id="13" name="CuadroTexto 12"/>
          <p:cNvSpPr txBox="1"/>
          <p:nvPr/>
        </p:nvSpPr>
        <p:spPr>
          <a:xfrm>
            <a:off x="-11416" y="4223990"/>
            <a:ext cx="9155416" cy="769441"/>
          </a:xfrm>
          <a:prstGeom prst="rect">
            <a:avLst/>
          </a:prstGeom>
          <a:noFill/>
        </p:spPr>
        <p:txBody>
          <a:bodyPr wrap="square" rtlCol="0">
            <a:spAutoFit/>
          </a:bodyPr>
          <a:lstStyle/>
          <a:p>
            <a:pPr algn="ctr"/>
            <a:r>
              <a:rPr lang="es-MX" sz="2000" dirty="0">
                <a:latin typeface="Gill Sans MT" panose="020B0502020104020203" pitchFamily="34" charset="0"/>
              </a:rPr>
              <a:t>Con tu teléfono celular entra a:</a:t>
            </a:r>
            <a:endParaRPr lang="es-MX" sz="2400" dirty="0">
              <a:latin typeface="Gill Sans MT" panose="020B0502020104020203" pitchFamily="34" charset="0"/>
            </a:endParaRPr>
          </a:p>
          <a:p>
            <a:pPr algn="ctr"/>
            <a:r>
              <a:rPr lang="es-MX" sz="2400" b="1" dirty="0">
                <a:latin typeface="Gill Sans MT" panose="020B0502020104020203" pitchFamily="34" charset="0"/>
              </a:rPr>
              <a:t>www.menti.com</a:t>
            </a:r>
          </a:p>
        </p:txBody>
      </p:sp>
    </p:spTree>
    <p:extLst>
      <p:ext uri="{BB962C8B-B14F-4D97-AF65-F5344CB8AC3E}">
        <p14:creationId xmlns:p14="http://schemas.microsoft.com/office/powerpoint/2010/main" val="425917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CuadroTexto 9"/>
          <p:cNvSpPr txBox="1"/>
          <p:nvPr/>
        </p:nvSpPr>
        <p:spPr>
          <a:xfrm>
            <a:off x="0" y="2434243"/>
            <a:ext cx="9144000" cy="1138773"/>
          </a:xfrm>
          <a:prstGeom prst="rect">
            <a:avLst/>
          </a:prstGeom>
          <a:noFill/>
        </p:spPr>
        <p:txBody>
          <a:bodyPr wrap="square" rtlCol="0">
            <a:spAutoFit/>
          </a:bodyPr>
          <a:lstStyle/>
          <a:p>
            <a:pPr algn="ctr"/>
            <a:r>
              <a:rPr lang="en-GB" sz="3400" b="1" dirty="0">
                <a:latin typeface="Gill Sans MT" panose="020B0502020104020203" pitchFamily="34" charset="0"/>
              </a:rPr>
              <a:t>PROCESO DE </a:t>
            </a:r>
          </a:p>
          <a:p>
            <a:pPr algn="ctr"/>
            <a:r>
              <a:rPr lang="en-GB" sz="3400" b="1" dirty="0">
                <a:latin typeface="Gill Sans MT" panose="020B0502020104020203" pitchFamily="34" charset="0"/>
              </a:rPr>
              <a:t>GESTIÓN DE CONVENIOS </a:t>
            </a:r>
          </a:p>
        </p:txBody>
      </p:sp>
    </p:spTree>
    <p:extLst>
      <p:ext uri="{BB962C8B-B14F-4D97-AF65-F5344CB8AC3E}">
        <p14:creationId xmlns:p14="http://schemas.microsoft.com/office/powerpoint/2010/main" val="2065832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CuadroTexto 13"/>
          <p:cNvSpPr txBox="1"/>
          <p:nvPr/>
        </p:nvSpPr>
        <p:spPr>
          <a:xfrm>
            <a:off x="0" y="2228671"/>
            <a:ext cx="9144000" cy="2185214"/>
          </a:xfrm>
          <a:prstGeom prst="rect">
            <a:avLst/>
          </a:prstGeom>
          <a:noFill/>
        </p:spPr>
        <p:txBody>
          <a:bodyPr wrap="square" rtlCol="0">
            <a:spAutoFit/>
          </a:bodyPr>
          <a:lstStyle/>
          <a:p>
            <a:pPr algn="ctr"/>
            <a:r>
              <a:rPr lang="en-GB" sz="3400" b="1" dirty="0">
                <a:latin typeface="Gill Sans MT" panose="020B0502020104020203" pitchFamily="34" charset="0"/>
              </a:rPr>
              <a:t>COOPERACIÓN</a:t>
            </a:r>
          </a:p>
          <a:p>
            <a:pPr algn="ctr"/>
            <a:r>
              <a:rPr lang="en-GB" sz="3400" b="1" dirty="0">
                <a:latin typeface="Gill Sans MT" panose="020B0502020104020203" pitchFamily="34" charset="0"/>
              </a:rPr>
              <a:t>INTERNACIONAL</a:t>
            </a:r>
          </a:p>
          <a:p>
            <a:pPr algn="ctr"/>
            <a:r>
              <a:rPr lang="en-GB" sz="3400" b="1" dirty="0">
                <a:latin typeface="Gill Sans MT" panose="020B0502020104020203" pitchFamily="34" charset="0"/>
              </a:rPr>
              <a:t>Y </a:t>
            </a:r>
          </a:p>
          <a:p>
            <a:pPr algn="ctr"/>
            <a:r>
              <a:rPr lang="en-GB" sz="3400" b="1" dirty="0">
                <a:latin typeface="Gill Sans MT" panose="020B0502020104020203" pitchFamily="34" charset="0"/>
              </a:rPr>
              <a:t>VISIBILIDAD</a:t>
            </a:r>
          </a:p>
        </p:txBody>
      </p:sp>
    </p:spTree>
    <p:extLst>
      <p:ext uri="{BB962C8B-B14F-4D97-AF65-F5344CB8AC3E}">
        <p14:creationId xmlns:p14="http://schemas.microsoft.com/office/powerpoint/2010/main" val="174079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circle(in)">
                                      <p:cBhvr>
                                        <p:cTn id="7" dur="2000"/>
                                        <p:tgtEl>
                                          <p:spTgt spid="14">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circle(in)">
                                      <p:cBhvr>
                                        <p:cTn id="10" dur="2000"/>
                                        <p:tgtEl>
                                          <p:spTgt spid="14">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circle(in)">
                                      <p:cBhvr>
                                        <p:cTn id="13" dur="2000"/>
                                        <p:tgtEl>
                                          <p:spTgt spid="14">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circle(in)">
                                      <p:cBhvr>
                                        <p:cTn id="16" dur="20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1 Título"/>
          <p:cNvSpPr txBox="1">
            <a:spLocks/>
          </p:cNvSpPr>
          <p:nvPr/>
        </p:nvSpPr>
        <p:spPr>
          <a:xfrm>
            <a:off x="-11416" y="1052736"/>
            <a:ext cx="9155416" cy="5949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dirty="0">
                <a:latin typeface="Gill Sans MT" panose="020B0502020104020203" pitchFamily="34" charset="0"/>
              </a:rPr>
              <a:t>BUSCANDO NUEVAS ÁREAS DE COLABORACIÓN</a:t>
            </a:r>
          </a:p>
        </p:txBody>
      </p:sp>
      <p:sp>
        <p:nvSpPr>
          <p:cNvPr id="11" name="1 Marcador de contenido"/>
          <p:cNvSpPr>
            <a:spLocks noGrp="1"/>
          </p:cNvSpPr>
          <p:nvPr>
            <p:ph idx="1"/>
          </p:nvPr>
        </p:nvSpPr>
        <p:spPr>
          <a:xfrm>
            <a:off x="677860" y="2395644"/>
            <a:ext cx="8142612" cy="4273716"/>
          </a:xfrm>
        </p:spPr>
        <p:txBody>
          <a:bodyPr>
            <a:noAutofit/>
          </a:bodyPr>
          <a:lstStyle/>
          <a:p>
            <a:pPr marL="452628">
              <a:buFont typeface="+mj-lt"/>
              <a:buAutoNum type="arabicPeriod"/>
            </a:pPr>
            <a:r>
              <a:rPr lang="es-MX" sz="1800" dirty="0">
                <a:latin typeface="Gill Sans MT" panose="020B0502020104020203" pitchFamily="34" charset="0"/>
              </a:rPr>
              <a:t>Búsqueda de nuevas áreas de colaboración en las siguientes regiones:</a:t>
            </a:r>
          </a:p>
          <a:p>
            <a:pPr marL="898525">
              <a:buFont typeface="Wingdings" panose="05000000000000000000" pitchFamily="2" charset="2"/>
              <a:buChar char="q"/>
            </a:pPr>
            <a:r>
              <a:rPr lang="es-MX" sz="1800" dirty="0">
                <a:latin typeface="Gill Sans MT" panose="020B0502020104020203" pitchFamily="34" charset="0"/>
              </a:rPr>
              <a:t>Asia</a:t>
            </a:r>
          </a:p>
          <a:p>
            <a:pPr marL="898525">
              <a:buFont typeface="Wingdings" panose="05000000000000000000" pitchFamily="2" charset="2"/>
              <a:buChar char="q"/>
            </a:pPr>
            <a:r>
              <a:rPr lang="es-MX" sz="1800" dirty="0">
                <a:latin typeface="Gill Sans MT" panose="020B0502020104020203" pitchFamily="34" charset="0"/>
              </a:rPr>
              <a:t>Eurasia</a:t>
            </a:r>
          </a:p>
          <a:p>
            <a:pPr marL="898525">
              <a:buFont typeface="Wingdings" panose="05000000000000000000" pitchFamily="2" charset="2"/>
              <a:buChar char="q"/>
            </a:pPr>
            <a:r>
              <a:rPr lang="es-MX" sz="1800" dirty="0">
                <a:latin typeface="Gill Sans MT" panose="020B0502020104020203" pitchFamily="34" charset="0"/>
              </a:rPr>
              <a:t>Medio Oriente</a:t>
            </a:r>
          </a:p>
          <a:p>
            <a:pPr marL="555625" indent="0">
              <a:buNone/>
            </a:pPr>
            <a:endParaRPr lang="es-MX" sz="2400" dirty="0">
              <a:latin typeface="Gill Sans MT" panose="020B0502020104020203" pitchFamily="34" charset="0"/>
            </a:endParaRPr>
          </a:p>
          <a:p>
            <a:pPr marL="449263" indent="0">
              <a:buNone/>
            </a:pPr>
            <a:r>
              <a:rPr lang="es-MX" sz="1800" dirty="0">
                <a:latin typeface="Gill Sans MT" panose="020B0502020104020203" pitchFamily="34" charset="0"/>
              </a:rPr>
              <a:t>CRITERIOS DE BÚSQUEDA: </a:t>
            </a:r>
          </a:p>
          <a:p>
            <a:pPr marL="898525" indent="0">
              <a:buNone/>
            </a:pPr>
            <a:r>
              <a:rPr lang="es-MX" sz="1800" dirty="0">
                <a:latin typeface="Gill Sans MT" panose="020B0502020104020203" pitchFamily="34" charset="0"/>
              </a:rPr>
              <a:t>a) </a:t>
            </a:r>
            <a:r>
              <a:rPr lang="es-MX" sz="1600" dirty="0">
                <a:latin typeface="Gill Sans MT" panose="020B0502020104020203" pitchFamily="34" charset="0"/>
              </a:rPr>
              <a:t>Rankings internacionales:</a:t>
            </a:r>
          </a:p>
          <a:p>
            <a:pPr marL="1427163" indent="-255588">
              <a:buFont typeface="Arial" panose="020B0604020202020204" pitchFamily="34" charset="0"/>
              <a:buChar char="•"/>
            </a:pPr>
            <a:r>
              <a:rPr lang="es-MX" sz="1600" dirty="0">
                <a:latin typeface="Gill Sans MT" panose="020B0502020104020203" pitchFamily="34" charset="0"/>
              </a:rPr>
              <a:t>QS Ranking , THE</a:t>
            </a:r>
          </a:p>
          <a:p>
            <a:pPr marL="1427163" indent="-255588">
              <a:buFont typeface="Arial" panose="020B0604020202020204" pitchFamily="34" charset="0"/>
              <a:buChar char="•"/>
            </a:pPr>
            <a:r>
              <a:rPr lang="en-US" sz="1600" dirty="0">
                <a:latin typeface="Gill Sans MT" panose="020B0502020104020203" pitchFamily="34" charset="0"/>
              </a:rPr>
              <a:t>International Association of Universities at UNESCO</a:t>
            </a:r>
          </a:p>
          <a:p>
            <a:pPr marL="1427163" indent="-255588">
              <a:buFont typeface="Arial" panose="020B0604020202020204" pitchFamily="34" charset="0"/>
              <a:buChar char="•"/>
            </a:pPr>
            <a:r>
              <a:rPr lang="en-US" sz="1600" dirty="0" smtClean="0">
                <a:latin typeface="Gill Sans MT" panose="020B0502020104020203" pitchFamily="34" charset="0"/>
              </a:rPr>
              <a:t>4 International Colleges and Universities </a:t>
            </a:r>
            <a:r>
              <a:rPr lang="en-US" sz="1600" dirty="0" err="1" smtClean="0">
                <a:latin typeface="Gill Sans MT" panose="020B0502020104020203" pitchFamily="34" charset="0"/>
              </a:rPr>
              <a:t>Unirank</a:t>
            </a:r>
            <a:endParaRPr lang="en-US" sz="1600" dirty="0" smtClean="0">
              <a:latin typeface="Gill Sans MT" panose="020B0502020104020203" pitchFamily="34" charset="0"/>
            </a:endParaRPr>
          </a:p>
          <a:p>
            <a:pPr marL="898525" indent="0">
              <a:buNone/>
            </a:pPr>
            <a:r>
              <a:rPr lang="es-MX" sz="1600" dirty="0" smtClean="0">
                <a:latin typeface="Gill Sans MT" panose="020B0502020104020203" pitchFamily="34" charset="0"/>
              </a:rPr>
              <a:t>b) IES mexicanas con convenios con IES en Asia (interés por América Latina)</a:t>
            </a:r>
          </a:p>
          <a:p>
            <a:pPr marL="898525" indent="0">
              <a:buNone/>
            </a:pPr>
            <a:r>
              <a:rPr lang="es-MX" sz="1600" dirty="0" smtClean="0">
                <a:latin typeface="Gill Sans MT" panose="020B0502020104020203" pitchFamily="34" charset="0"/>
              </a:rPr>
              <a:t>c</a:t>
            </a:r>
            <a:r>
              <a:rPr lang="es-MX" sz="1600" dirty="0">
                <a:latin typeface="Gill Sans MT" panose="020B0502020104020203" pitchFamily="34" charset="0"/>
              </a:rPr>
              <a:t>) Visitas presidenciales</a:t>
            </a:r>
          </a:p>
          <a:p>
            <a:pPr marL="898525" indent="0">
              <a:buNone/>
            </a:pPr>
            <a:r>
              <a:rPr lang="es-MX" sz="1600" dirty="0">
                <a:latin typeface="Gill Sans MT" panose="020B0502020104020203" pitchFamily="34" charset="0"/>
              </a:rPr>
              <a:t>d) Oportunidades de becas (AMEXCID, CONACYT)</a:t>
            </a:r>
          </a:p>
        </p:txBody>
      </p:sp>
      <p:sp>
        <p:nvSpPr>
          <p:cNvPr id="12" name="1 Título"/>
          <p:cNvSpPr txBox="1">
            <a:spLocks/>
          </p:cNvSpPr>
          <p:nvPr/>
        </p:nvSpPr>
        <p:spPr>
          <a:xfrm>
            <a:off x="539552" y="1825947"/>
            <a:ext cx="2506123" cy="5949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a:latin typeface="Gill Sans MT" panose="020B0502020104020203" pitchFamily="34" charset="0"/>
              </a:rPr>
              <a:t>METODOLOGÍA</a:t>
            </a:r>
          </a:p>
        </p:txBody>
      </p:sp>
    </p:spTree>
    <p:extLst>
      <p:ext uri="{BB962C8B-B14F-4D97-AF65-F5344CB8AC3E}">
        <p14:creationId xmlns:p14="http://schemas.microsoft.com/office/powerpoint/2010/main" val="414445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barn(inVertical)">
                                      <p:cBhvr>
                                        <p:cTn id="14" dur="500"/>
                                        <p:tgtEl>
                                          <p:spTgt spid="1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Effect transition="in" filter="barn(inVertical)">
                                      <p:cBhvr>
                                        <p:cTn id="19" dur="500"/>
                                        <p:tgtEl>
                                          <p:spTgt spid="1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barn(inVertical)">
                                      <p:cBhvr>
                                        <p:cTn id="24" dur="500"/>
                                        <p:tgtEl>
                                          <p:spTgt spid="1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animEffect transition="in" filter="barn(inVertical)">
                                      <p:cBhvr>
                                        <p:cTn id="29" dur="500"/>
                                        <p:tgtEl>
                                          <p:spTgt spid="1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1">
                                            <p:txEl>
                                              <p:pRg st="5" end="5"/>
                                            </p:txEl>
                                          </p:spTgt>
                                        </p:tgtEl>
                                        <p:attrNameLst>
                                          <p:attrName>style.visibility</p:attrName>
                                        </p:attrNameLst>
                                      </p:cBhvr>
                                      <p:to>
                                        <p:strVal val="visible"/>
                                      </p:to>
                                    </p:set>
                                    <p:animEffect transition="in" filter="barn(inVertical)">
                                      <p:cBhvr>
                                        <p:cTn id="34" dur="500"/>
                                        <p:tgtEl>
                                          <p:spTgt spid="11">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1">
                                            <p:txEl>
                                              <p:pRg st="6" end="6"/>
                                            </p:txEl>
                                          </p:spTgt>
                                        </p:tgtEl>
                                        <p:attrNameLst>
                                          <p:attrName>style.visibility</p:attrName>
                                        </p:attrNameLst>
                                      </p:cBhvr>
                                      <p:to>
                                        <p:strVal val="visible"/>
                                      </p:to>
                                    </p:set>
                                    <p:animEffect transition="in" filter="barn(inVertical)">
                                      <p:cBhvr>
                                        <p:cTn id="39" dur="500"/>
                                        <p:tgtEl>
                                          <p:spTgt spid="11">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1">
                                            <p:txEl>
                                              <p:pRg st="7" end="7"/>
                                            </p:txEl>
                                          </p:spTgt>
                                        </p:tgtEl>
                                        <p:attrNameLst>
                                          <p:attrName>style.visibility</p:attrName>
                                        </p:attrNameLst>
                                      </p:cBhvr>
                                      <p:to>
                                        <p:strVal val="visible"/>
                                      </p:to>
                                    </p:set>
                                    <p:animEffect transition="in" filter="barn(inVertical)">
                                      <p:cBhvr>
                                        <p:cTn id="44" dur="500"/>
                                        <p:tgtEl>
                                          <p:spTgt spid="11">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1">
                                            <p:txEl>
                                              <p:pRg st="8" end="8"/>
                                            </p:txEl>
                                          </p:spTgt>
                                        </p:tgtEl>
                                        <p:attrNameLst>
                                          <p:attrName>style.visibility</p:attrName>
                                        </p:attrNameLst>
                                      </p:cBhvr>
                                      <p:to>
                                        <p:strVal val="visible"/>
                                      </p:to>
                                    </p:set>
                                    <p:animEffect transition="in" filter="barn(inVertical)">
                                      <p:cBhvr>
                                        <p:cTn id="49" dur="500"/>
                                        <p:tgtEl>
                                          <p:spTgt spid="11">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1">
                                            <p:txEl>
                                              <p:pRg st="9" end="9"/>
                                            </p:txEl>
                                          </p:spTgt>
                                        </p:tgtEl>
                                        <p:attrNameLst>
                                          <p:attrName>style.visibility</p:attrName>
                                        </p:attrNameLst>
                                      </p:cBhvr>
                                      <p:to>
                                        <p:strVal val="visible"/>
                                      </p:to>
                                    </p:set>
                                    <p:animEffect transition="in" filter="barn(inVertical)">
                                      <p:cBhvr>
                                        <p:cTn id="54" dur="500"/>
                                        <p:tgtEl>
                                          <p:spTgt spid="11">
                                            <p:txEl>
                                              <p:pRg st="9" end="9"/>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1">
                                            <p:txEl>
                                              <p:pRg st="10" end="10"/>
                                            </p:txEl>
                                          </p:spTgt>
                                        </p:tgtEl>
                                        <p:attrNameLst>
                                          <p:attrName>style.visibility</p:attrName>
                                        </p:attrNameLst>
                                      </p:cBhvr>
                                      <p:to>
                                        <p:strVal val="visible"/>
                                      </p:to>
                                    </p:set>
                                    <p:animEffect transition="in" filter="barn(inVertical)">
                                      <p:cBhvr>
                                        <p:cTn id="59" dur="500"/>
                                        <p:tgtEl>
                                          <p:spTgt spid="11">
                                            <p:txEl>
                                              <p:pRg st="10" end="1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1">
                                            <p:txEl>
                                              <p:pRg st="11" end="11"/>
                                            </p:txEl>
                                          </p:spTgt>
                                        </p:tgtEl>
                                        <p:attrNameLst>
                                          <p:attrName>style.visibility</p:attrName>
                                        </p:attrNameLst>
                                      </p:cBhvr>
                                      <p:to>
                                        <p:strVal val="visible"/>
                                      </p:to>
                                    </p:set>
                                    <p:animEffect transition="in" filter="barn(inVertical)">
                                      <p:cBhvr>
                                        <p:cTn id="64" dur="500"/>
                                        <p:tgtEl>
                                          <p:spTgt spid="11">
                                            <p:txEl>
                                              <p:pRg st="11" end="1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1">
                                            <p:txEl>
                                              <p:pRg st="12" end="12"/>
                                            </p:txEl>
                                          </p:spTgt>
                                        </p:tgtEl>
                                        <p:attrNameLst>
                                          <p:attrName>style.visibility</p:attrName>
                                        </p:attrNameLst>
                                      </p:cBhvr>
                                      <p:to>
                                        <p:strVal val="visible"/>
                                      </p:to>
                                    </p:set>
                                    <p:animEffect transition="in" filter="barn(inVertical)">
                                      <p:cBhvr>
                                        <p:cTn id="69" dur="5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1 Marcador de contenido"/>
          <p:cNvSpPr>
            <a:spLocks noGrp="1"/>
          </p:cNvSpPr>
          <p:nvPr>
            <p:ph idx="1"/>
          </p:nvPr>
        </p:nvSpPr>
        <p:spPr>
          <a:xfrm>
            <a:off x="677860" y="2564904"/>
            <a:ext cx="7776864" cy="2781830"/>
          </a:xfrm>
        </p:spPr>
        <p:txBody>
          <a:bodyPr>
            <a:noAutofit/>
          </a:bodyPr>
          <a:lstStyle/>
          <a:p>
            <a:pPr marL="452628">
              <a:buAutoNum type="arabicPeriod" startAt="2"/>
            </a:pPr>
            <a:r>
              <a:rPr lang="es-MX" sz="1800" dirty="0">
                <a:latin typeface="Gill Sans MT" panose="020B0502020104020203" pitchFamily="34" charset="0"/>
              </a:rPr>
              <a:t>Elaboración de una base de datos de las IES encontradas.</a:t>
            </a:r>
          </a:p>
          <a:p>
            <a:pPr marL="109728" indent="0">
              <a:buNone/>
            </a:pPr>
            <a:endParaRPr lang="es-MX" sz="1800" dirty="0">
              <a:latin typeface="Gill Sans MT" panose="020B0502020104020203" pitchFamily="34" charset="0"/>
            </a:endParaRPr>
          </a:p>
          <a:p>
            <a:pPr marL="452628">
              <a:buAutoNum type="arabicPeriod" startAt="3"/>
            </a:pPr>
            <a:r>
              <a:rPr lang="es-MX" sz="1800" dirty="0">
                <a:latin typeface="Gill Sans MT" panose="020B0502020104020203" pitchFamily="34" charset="0"/>
              </a:rPr>
              <a:t>Identificación de las IES que cuentan con un departamento de enseñanza del español y las que imparten el español dentro de un centro/instituto de idiomas.</a:t>
            </a:r>
          </a:p>
          <a:p>
            <a:pPr marL="452628">
              <a:buAutoNum type="arabicPeriod" startAt="3"/>
            </a:pPr>
            <a:endParaRPr lang="es-MX" sz="1800" dirty="0">
              <a:latin typeface="Gill Sans MT" panose="020B0502020104020203" pitchFamily="34" charset="0"/>
            </a:endParaRPr>
          </a:p>
          <a:p>
            <a:pPr marL="452628">
              <a:buAutoNum type="arabicPeriod" startAt="3"/>
            </a:pPr>
            <a:r>
              <a:rPr lang="es-MX" sz="1800" dirty="0">
                <a:latin typeface="Gill Sans MT" panose="020B0502020104020203" pitchFamily="34" charset="0"/>
              </a:rPr>
              <a:t>Elaboración de cartas dirigidas a los representantes de las oficinas de relaciones internacionales.</a:t>
            </a:r>
          </a:p>
          <a:p>
            <a:pPr marL="109728" indent="0">
              <a:lnSpc>
                <a:spcPct val="150000"/>
              </a:lnSpc>
              <a:buNone/>
            </a:pPr>
            <a:r>
              <a:rPr lang="es-MX" sz="1800" dirty="0">
                <a:latin typeface="Gill Sans MT" panose="020B0502020104020203" pitchFamily="34" charset="0"/>
              </a:rPr>
              <a:t> </a:t>
            </a:r>
          </a:p>
        </p:txBody>
      </p:sp>
      <p:sp>
        <p:nvSpPr>
          <p:cNvPr id="13" name="1 Título"/>
          <p:cNvSpPr txBox="1">
            <a:spLocks/>
          </p:cNvSpPr>
          <p:nvPr/>
        </p:nvSpPr>
        <p:spPr>
          <a:xfrm>
            <a:off x="-11416" y="1052736"/>
            <a:ext cx="9155416" cy="5949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dirty="0">
                <a:latin typeface="Gill Sans MT" panose="020B0502020104020203" pitchFamily="34" charset="0"/>
              </a:rPr>
              <a:t>BUSCANDO NUEVAS ÁREAS DE COLABORACIÓN</a:t>
            </a:r>
          </a:p>
        </p:txBody>
      </p:sp>
      <p:sp>
        <p:nvSpPr>
          <p:cNvPr id="14" name="1 Título"/>
          <p:cNvSpPr txBox="1">
            <a:spLocks/>
          </p:cNvSpPr>
          <p:nvPr/>
        </p:nvSpPr>
        <p:spPr>
          <a:xfrm>
            <a:off x="539552" y="1844824"/>
            <a:ext cx="2506123" cy="5949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a:latin typeface="Gill Sans MT" panose="020B0502020104020203" pitchFamily="34" charset="0"/>
              </a:rPr>
              <a:t>METODOLOGÍA</a:t>
            </a:r>
          </a:p>
        </p:txBody>
      </p:sp>
    </p:spTree>
    <p:extLst>
      <p:ext uri="{BB962C8B-B14F-4D97-AF65-F5344CB8AC3E}">
        <p14:creationId xmlns:p14="http://schemas.microsoft.com/office/powerpoint/2010/main" val="342010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wipe(down)">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arn(inVertical)">
                                      <p:cBhvr>
                                        <p:cTn id="17" dur="500"/>
                                        <p:tgtEl>
                                          <p:spTgt spid="11">
                                            <p:txEl>
                                              <p:pRg st="0" end="0"/>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barn(inVertical)">
                                      <p:cBhvr>
                                        <p:cTn id="20" dur="500"/>
                                        <p:tgtEl>
                                          <p:spTgt spid="11">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barn(inVertical)">
                                      <p:cBhvr>
                                        <p:cTn id="23"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Rectángulo"/>
          <p:cNvSpPr/>
          <p:nvPr/>
        </p:nvSpPr>
        <p:spPr bwMode="auto">
          <a:xfrm>
            <a:off x="-11415" y="188913"/>
            <a:ext cx="7029754" cy="399991"/>
          </a:xfrm>
          <a:prstGeom prst="rect">
            <a:avLst/>
          </a:prstGeom>
          <a:solidFill>
            <a:srgbClr val="1851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1 Título"/>
          <p:cNvSpPr txBox="1">
            <a:spLocks/>
          </p:cNvSpPr>
          <p:nvPr/>
        </p:nvSpPr>
        <p:spPr>
          <a:xfrm>
            <a:off x="-11416" y="1052736"/>
            <a:ext cx="9155416" cy="5949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dirty="0">
                <a:latin typeface="Gill Sans MT" panose="020B0502020104020203" pitchFamily="34" charset="0"/>
              </a:rPr>
              <a:t>BUSCANDO NUEVAS ÁREAS DE COLABORACIÓN</a:t>
            </a:r>
          </a:p>
        </p:txBody>
      </p:sp>
      <p:sp>
        <p:nvSpPr>
          <p:cNvPr id="12" name="1 Título"/>
          <p:cNvSpPr txBox="1">
            <a:spLocks/>
          </p:cNvSpPr>
          <p:nvPr/>
        </p:nvSpPr>
        <p:spPr>
          <a:xfrm>
            <a:off x="539552" y="1825947"/>
            <a:ext cx="4752528" cy="5949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a:latin typeface="Gill Sans MT" panose="020B0502020104020203" pitchFamily="34" charset="0"/>
              </a:rPr>
              <a:t>PAÍSES SELECCIONADOS POR REGIÓN</a:t>
            </a:r>
          </a:p>
        </p:txBody>
      </p:sp>
      <p:sp>
        <p:nvSpPr>
          <p:cNvPr id="15" name="3 CuadroTexto"/>
          <p:cNvSpPr txBox="1"/>
          <p:nvPr/>
        </p:nvSpPr>
        <p:spPr>
          <a:xfrm>
            <a:off x="1047416" y="5325015"/>
            <a:ext cx="2012416"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b="1" dirty="0">
                <a:latin typeface="Gill Sans MT" panose="020B0502020104020203" pitchFamily="34" charset="0"/>
              </a:rPr>
              <a:t>Totales:</a:t>
            </a:r>
          </a:p>
          <a:p>
            <a:r>
              <a:rPr lang="es-MX" dirty="0">
                <a:latin typeface="Gill Sans MT" panose="020B0502020104020203" pitchFamily="34" charset="0"/>
              </a:rPr>
              <a:t>97 cartas enviadas</a:t>
            </a:r>
          </a:p>
          <a:p>
            <a:r>
              <a:rPr lang="es-MX" dirty="0">
                <a:latin typeface="Gill Sans MT" panose="020B0502020104020203" pitchFamily="34" charset="0"/>
              </a:rPr>
              <a:t>13 países</a:t>
            </a:r>
          </a:p>
          <a:p>
            <a:r>
              <a:rPr lang="es-MX" dirty="0">
                <a:latin typeface="Gill Sans MT" panose="020B0502020104020203" pitchFamily="34" charset="0"/>
              </a:rPr>
              <a:t> </a:t>
            </a:r>
          </a:p>
        </p:txBody>
      </p:sp>
      <p:sp>
        <p:nvSpPr>
          <p:cNvPr id="16" name="4 Recortar rectángulo de esquina sencilla"/>
          <p:cNvSpPr/>
          <p:nvPr/>
        </p:nvSpPr>
        <p:spPr>
          <a:xfrm>
            <a:off x="1093569" y="2623339"/>
            <a:ext cx="2025343" cy="1885781"/>
          </a:xfrm>
          <a:prstGeom prst="snip1Rect">
            <a:avLst>
              <a:gd name="adj" fmla="val 0"/>
            </a:avLst>
          </a:prstGeom>
          <a:solidFill>
            <a:srgbClr val="1851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MX" b="1" dirty="0">
                <a:latin typeface="Gill Sans MT" panose="020B0502020104020203" pitchFamily="34" charset="0"/>
              </a:rPr>
              <a:t>ASIA</a:t>
            </a:r>
          </a:p>
          <a:p>
            <a:pPr>
              <a:buNone/>
            </a:pPr>
            <a:endParaRPr lang="es-MX" sz="1200" b="1" dirty="0">
              <a:latin typeface="Gill Sans MT" panose="020B0502020104020203" pitchFamily="34" charset="0"/>
            </a:endParaRPr>
          </a:p>
          <a:p>
            <a:r>
              <a:rPr lang="es-MX" dirty="0">
                <a:latin typeface="Gill Sans MT" panose="020B0502020104020203" pitchFamily="34" charset="0"/>
              </a:rPr>
              <a:t>China (25)</a:t>
            </a:r>
          </a:p>
          <a:p>
            <a:r>
              <a:rPr lang="es-MX" dirty="0">
                <a:latin typeface="Gill Sans MT" panose="020B0502020104020203" pitchFamily="34" charset="0"/>
              </a:rPr>
              <a:t>Taiwán (9)</a:t>
            </a:r>
          </a:p>
          <a:p>
            <a:r>
              <a:rPr lang="es-MX" dirty="0">
                <a:latin typeface="Gill Sans MT" panose="020B0502020104020203" pitchFamily="34" charset="0"/>
              </a:rPr>
              <a:t>Singapur (3)</a:t>
            </a:r>
          </a:p>
          <a:p>
            <a:r>
              <a:rPr lang="es-MX" dirty="0">
                <a:latin typeface="Gill Sans MT" panose="020B0502020104020203" pitchFamily="34" charset="0"/>
              </a:rPr>
              <a:t>Corea del Sur (15)</a:t>
            </a:r>
          </a:p>
        </p:txBody>
      </p:sp>
      <p:sp>
        <p:nvSpPr>
          <p:cNvPr id="17" name="5 Recortar rectángulo de esquina diagonal"/>
          <p:cNvSpPr/>
          <p:nvPr/>
        </p:nvSpPr>
        <p:spPr>
          <a:xfrm>
            <a:off x="3482760" y="3270924"/>
            <a:ext cx="2025344" cy="2102292"/>
          </a:xfrm>
          <a:prstGeom prst="snip2DiagRect">
            <a:avLst>
              <a:gd name="adj1" fmla="val 0"/>
              <a:gd name="adj2" fmla="val 0"/>
            </a:avLst>
          </a:prstGeom>
          <a:solidFill>
            <a:srgbClr val="1851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MX" b="1" dirty="0">
                <a:latin typeface="Gill Sans MT" panose="020B0502020104020203" pitchFamily="34" charset="0"/>
              </a:rPr>
              <a:t>EURASIA</a:t>
            </a:r>
          </a:p>
          <a:p>
            <a:pPr>
              <a:buNone/>
            </a:pPr>
            <a:endParaRPr lang="es-MX" sz="1200" b="1" dirty="0">
              <a:latin typeface="Gill Sans MT" panose="020B0502020104020203" pitchFamily="34" charset="0"/>
            </a:endParaRPr>
          </a:p>
          <a:p>
            <a:r>
              <a:rPr lang="es-MX" dirty="0">
                <a:latin typeface="Gill Sans MT" panose="020B0502020104020203" pitchFamily="34" charset="0"/>
              </a:rPr>
              <a:t>Rusia (15)</a:t>
            </a:r>
          </a:p>
          <a:p>
            <a:r>
              <a:rPr lang="es-MX" dirty="0">
                <a:latin typeface="Gill Sans MT" panose="020B0502020104020203" pitchFamily="34" charset="0"/>
              </a:rPr>
              <a:t>Polonia (1)</a:t>
            </a:r>
          </a:p>
          <a:p>
            <a:r>
              <a:rPr lang="es-MX" dirty="0" err="1">
                <a:latin typeface="Gill Sans MT" panose="020B0502020104020203" pitchFamily="34" charset="0"/>
              </a:rPr>
              <a:t>Kazajistan</a:t>
            </a:r>
            <a:r>
              <a:rPr lang="es-MX" dirty="0">
                <a:latin typeface="Gill Sans MT" panose="020B0502020104020203" pitchFamily="34" charset="0"/>
              </a:rPr>
              <a:t> (1)</a:t>
            </a:r>
          </a:p>
          <a:p>
            <a:r>
              <a:rPr lang="es-MX" dirty="0">
                <a:latin typeface="Gill Sans MT" panose="020B0502020104020203" pitchFamily="34" charset="0"/>
              </a:rPr>
              <a:t>Ucrania (7)</a:t>
            </a:r>
          </a:p>
          <a:p>
            <a:r>
              <a:rPr lang="es-MX" dirty="0" err="1">
                <a:latin typeface="Gill Sans MT" panose="020B0502020104020203" pitchFamily="34" charset="0"/>
              </a:rPr>
              <a:t>Belorrusia</a:t>
            </a:r>
            <a:r>
              <a:rPr lang="es-MX" dirty="0">
                <a:latin typeface="Gill Sans MT" panose="020B0502020104020203" pitchFamily="34" charset="0"/>
              </a:rPr>
              <a:t> (1)</a:t>
            </a:r>
          </a:p>
        </p:txBody>
      </p:sp>
      <p:sp>
        <p:nvSpPr>
          <p:cNvPr id="18" name="6 Redondear rectángulo de esquina diagonal"/>
          <p:cNvSpPr/>
          <p:nvPr/>
        </p:nvSpPr>
        <p:spPr>
          <a:xfrm>
            <a:off x="5859024" y="3998794"/>
            <a:ext cx="2025344" cy="2382534"/>
          </a:xfrm>
          <a:prstGeom prst="round2DiagRect">
            <a:avLst>
              <a:gd name="adj1" fmla="val 0"/>
              <a:gd name="adj2" fmla="val 0"/>
            </a:avLst>
          </a:prstGeom>
          <a:solidFill>
            <a:srgbClr val="1851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MX" b="1" dirty="0">
                <a:latin typeface="Gill Sans MT" panose="020B0502020104020203" pitchFamily="34" charset="0"/>
              </a:rPr>
              <a:t>MEDIO </a:t>
            </a:r>
          </a:p>
          <a:p>
            <a:pPr>
              <a:buNone/>
            </a:pPr>
            <a:r>
              <a:rPr lang="es-MX" b="1" dirty="0">
                <a:latin typeface="Gill Sans MT" panose="020B0502020104020203" pitchFamily="34" charset="0"/>
              </a:rPr>
              <a:t>ORIENTE</a:t>
            </a:r>
          </a:p>
          <a:p>
            <a:pPr>
              <a:buNone/>
            </a:pPr>
            <a:endParaRPr lang="es-MX" sz="1200" b="1" dirty="0">
              <a:latin typeface="Gill Sans MT" panose="020B0502020104020203" pitchFamily="34" charset="0"/>
            </a:endParaRPr>
          </a:p>
          <a:p>
            <a:r>
              <a:rPr lang="es-MX" dirty="0">
                <a:latin typeface="Gill Sans MT" panose="020B0502020104020203" pitchFamily="34" charset="0"/>
              </a:rPr>
              <a:t>Arabia Saudita (9)</a:t>
            </a:r>
          </a:p>
          <a:p>
            <a:r>
              <a:rPr lang="es-MX" dirty="0">
                <a:latin typeface="Gill Sans MT" panose="020B0502020104020203" pitchFamily="34" charset="0"/>
              </a:rPr>
              <a:t>Emiratos </a:t>
            </a:r>
          </a:p>
          <a:p>
            <a:r>
              <a:rPr lang="es-MX" dirty="0">
                <a:latin typeface="Gill Sans MT" panose="020B0502020104020203" pitchFamily="34" charset="0"/>
              </a:rPr>
              <a:t>Árabes Unidos (9)</a:t>
            </a:r>
          </a:p>
          <a:p>
            <a:r>
              <a:rPr lang="es-MX" dirty="0">
                <a:latin typeface="Gill Sans MT" panose="020B0502020104020203" pitchFamily="34" charset="0"/>
              </a:rPr>
              <a:t>Kuwait (1)</a:t>
            </a:r>
          </a:p>
          <a:p>
            <a:r>
              <a:rPr lang="es-MX" dirty="0">
                <a:latin typeface="Gill Sans MT" panose="020B0502020104020203" pitchFamily="34" charset="0"/>
              </a:rPr>
              <a:t>Qatar (1)</a:t>
            </a:r>
          </a:p>
        </p:txBody>
      </p:sp>
    </p:spTree>
    <p:extLst>
      <p:ext uri="{BB962C8B-B14F-4D97-AF65-F5344CB8AC3E}">
        <p14:creationId xmlns:p14="http://schemas.microsoft.com/office/powerpoint/2010/main" val="220578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1 Título"/>
          <p:cNvSpPr txBox="1">
            <a:spLocks/>
          </p:cNvSpPr>
          <p:nvPr/>
        </p:nvSpPr>
        <p:spPr>
          <a:xfrm>
            <a:off x="-11416" y="1052736"/>
            <a:ext cx="9155416" cy="5949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dirty="0">
                <a:latin typeface="Gill Sans MT" panose="020B0502020104020203" pitchFamily="34" charset="0"/>
              </a:rPr>
              <a:t>BUSCANDO NUEVAS ÁREAS DE COLABORACIÓN</a:t>
            </a:r>
          </a:p>
        </p:txBody>
      </p:sp>
      <p:sp>
        <p:nvSpPr>
          <p:cNvPr id="12" name="1 Título"/>
          <p:cNvSpPr txBox="1">
            <a:spLocks/>
          </p:cNvSpPr>
          <p:nvPr/>
        </p:nvSpPr>
        <p:spPr>
          <a:xfrm>
            <a:off x="539552" y="1825947"/>
            <a:ext cx="1944216" cy="5949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1800" b="1" dirty="0">
                <a:latin typeface="Gill Sans MT" panose="020B0502020104020203" pitchFamily="34" charset="0"/>
              </a:rPr>
              <a:t>RESULTADOS </a:t>
            </a:r>
          </a:p>
        </p:txBody>
      </p:sp>
      <p:sp>
        <p:nvSpPr>
          <p:cNvPr id="14" name="2 Marcador de contenido"/>
          <p:cNvSpPr>
            <a:spLocks noGrp="1"/>
          </p:cNvSpPr>
          <p:nvPr>
            <p:ph idx="1"/>
          </p:nvPr>
        </p:nvSpPr>
        <p:spPr>
          <a:xfrm>
            <a:off x="457200" y="2608312"/>
            <a:ext cx="8229600" cy="4061048"/>
          </a:xfrm>
        </p:spPr>
        <p:txBody>
          <a:bodyPr>
            <a:noAutofit/>
          </a:bodyPr>
          <a:lstStyle/>
          <a:p>
            <a:pPr marL="0" indent="0">
              <a:buNone/>
            </a:pPr>
            <a:r>
              <a:rPr lang="es-MX" sz="1800" dirty="0">
                <a:latin typeface="Gill Sans MT" panose="020B0502020104020203" pitchFamily="34" charset="0"/>
              </a:rPr>
              <a:t>Derivado de estas gestiones se recibieron respuestas favorables de las siguientes instituciones, con las cuales se firmó un convenio:</a:t>
            </a:r>
          </a:p>
          <a:p>
            <a:pPr>
              <a:buNone/>
            </a:pPr>
            <a:endParaRPr lang="es-MX" sz="1800" dirty="0">
              <a:latin typeface="Gill Sans MT" panose="020B0502020104020203" pitchFamily="34" charset="0"/>
            </a:endParaRPr>
          </a:p>
          <a:p>
            <a:pPr marL="803275">
              <a:buNone/>
            </a:pPr>
            <a:r>
              <a:rPr lang="es-MX" sz="1800" dirty="0">
                <a:latin typeface="Gill Sans MT" panose="020B0502020104020203" pitchFamily="34" charset="0"/>
              </a:rPr>
              <a:t>RUSIA</a:t>
            </a:r>
          </a:p>
          <a:p>
            <a:pPr marL="993775"/>
            <a:r>
              <a:rPr lang="es-MX" sz="1800" dirty="0" err="1">
                <a:latin typeface="Gill Sans MT" panose="020B0502020104020203" pitchFamily="34" charset="0"/>
              </a:rPr>
              <a:t>Rusian</a:t>
            </a:r>
            <a:r>
              <a:rPr lang="es-MX" sz="1800" dirty="0">
                <a:latin typeface="Gill Sans MT" panose="020B0502020104020203" pitchFamily="34" charset="0"/>
              </a:rPr>
              <a:t> </a:t>
            </a:r>
            <a:r>
              <a:rPr lang="es-MX" sz="1800" dirty="0" err="1">
                <a:latin typeface="Gill Sans MT" panose="020B0502020104020203" pitchFamily="34" charset="0"/>
              </a:rPr>
              <a:t>State</a:t>
            </a:r>
            <a:r>
              <a:rPr lang="es-MX" sz="1800" dirty="0">
                <a:latin typeface="Gill Sans MT" panose="020B0502020104020203" pitchFamily="34" charset="0"/>
              </a:rPr>
              <a:t> Social </a:t>
            </a:r>
            <a:r>
              <a:rPr lang="es-MX" sz="1800" dirty="0" err="1">
                <a:latin typeface="Gill Sans MT" panose="020B0502020104020203" pitchFamily="34" charset="0"/>
              </a:rPr>
              <a:t>University</a:t>
            </a:r>
            <a:endParaRPr lang="es-MX" sz="1800" dirty="0">
              <a:latin typeface="Gill Sans MT" panose="020B0502020104020203" pitchFamily="34" charset="0"/>
            </a:endParaRPr>
          </a:p>
          <a:p>
            <a:pPr marL="993775"/>
            <a:r>
              <a:rPr lang="es-MX" sz="1800" dirty="0" err="1">
                <a:latin typeface="Gill Sans MT" panose="020B0502020104020203" pitchFamily="34" charset="0"/>
              </a:rPr>
              <a:t>Chuvash</a:t>
            </a:r>
            <a:r>
              <a:rPr lang="es-MX" sz="1800" dirty="0">
                <a:latin typeface="Gill Sans MT" panose="020B0502020104020203" pitchFamily="34" charset="0"/>
              </a:rPr>
              <a:t> </a:t>
            </a:r>
            <a:r>
              <a:rPr lang="es-MX" sz="1800" dirty="0" err="1">
                <a:latin typeface="Gill Sans MT" panose="020B0502020104020203" pitchFamily="34" charset="0"/>
              </a:rPr>
              <a:t>State</a:t>
            </a:r>
            <a:r>
              <a:rPr lang="es-MX" sz="1800" dirty="0">
                <a:latin typeface="Gill Sans MT" panose="020B0502020104020203" pitchFamily="34" charset="0"/>
              </a:rPr>
              <a:t> </a:t>
            </a:r>
            <a:r>
              <a:rPr lang="es-MX" sz="1800" dirty="0" err="1">
                <a:latin typeface="Gill Sans MT" panose="020B0502020104020203" pitchFamily="34" charset="0"/>
              </a:rPr>
              <a:t>University</a:t>
            </a:r>
            <a:endParaRPr lang="es-MX" sz="1800" dirty="0">
              <a:latin typeface="Gill Sans MT" panose="020B0502020104020203" pitchFamily="34" charset="0"/>
            </a:endParaRPr>
          </a:p>
          <a:p>
            <a:pPr marL="803275">
              <a:buNone/>
            </a:pPr>
            <a:endParaRPr lang="es-MX" sz="1800" dirty="0">
              <a:latin typeface="Gill Sans MT" panose="020B0502020104020203" pitchFamily="34" charset="0"/>
            </a:endParaRPr>
          </a:p>
          <a:p>
            <a:pPr marL="803275">
              <a:buNone/>
            </a:pPr>
            <a:r>
              <a:rPr lang="es-MX" sz="1800" dirty="0">
                <a:latin typeface="Gill Sans MT" panose="020B0502020104020203" pitchFamily="34" charset="0"/>
              </a:rPr>
              <a:t>TAIWAN</a:t>
            </a:r>
          </a:p>
          <a:p>
            <a:pPr marL="993775" indent="-285750"/>
            <a:r>
              <a:rPr lang="es-MX" sz="1800" dirty="0" err="1">
                <a:latin typeface="Gill Sans MT" panose="020B0502020104020203" pitchFamily="34" charset="0"/>
              </a:rPr>
              <a:t>Wenzao</a:t>
            </a:r>
            <a:r>
              <a:rPr lang="es-MX" sz="1800" dirty="0">
                <a:latin typeface="Gill Sans MT" panose="020B0502020104020203" pitchFamily="34" charset="0"/>
              </a:rPr>
              <a:t> </a:t>
            </a:r>
            <a:r>
              <a:rPr lang="es-MX" sz="1800" dirty="0" err="1">
                <a:latin typeface="Gill Sans MT" panose="020B0502020104020203" pitchFamily="34" charset="0"/>
              </a:rPr>
              <a:t>Ursuline</a:t>
            </a:r>
            <a:r>
              <a:rPr lang="es-MX" sz="1800" dirty="0">
                <a:latin typeface="Gill Sans MT" panose="020B0502020104020203" pitchFamily="34" charset="0"/>
              </a:rPr>
              <a:t> </a:t>
            </a:r>
            <a:r>
              <a:rPr lang="es-MX" sz="1800" dirty="0" err="1">
                <a:latin typeface="Gill Sans MT" panose="020B0502020104020203" pitchFamily="34" charset="0"/>
              </a:rPr>
              <a:t>University</a:t>
            </a:r>
            <a:r>
              <a:rPr lang="es-MX" sz="1800" dirty="0">
                <a:latin typeface="Gill Sans MT" panose="020B0502020104020203" pitchFamily="34" charset="0"/>
              </a:rPr>
              <a:t> </a:t>
            </a:r>
            <a:r>
              <a:rPr lang="es-MX" sz="1800" dirty="0" err="1">
                <a:latin typeface="Gill Sans MT" panose="020B0502020104020203" pitchFamily="34" charset="0"/>
              </a:rPr>
              <a:t>of</a:t>
            </a:r>
            <a:r>
              <a:rPr lang="es-MX" sz="1800" dirty="0">
                <a:latin typeface="Gill Sans MT" panose="020B0502020104020203" pitchFamily="34" charset="0"/>
              </a:rPr>
              <a:t> </a:t>
            </a:r>
            <a:r>
              <a:rPr lang="es-MX" sz="1800" dirty="0" err="1">
                <a:latin typeface="Gill Sans MT" panose="020B0502020104020203" pitchFamily="34" charset="0"/>
              </a:rPr>
              <a:t>Languages</a:t>
            </a:r>
            <a:endParaRPr lang="es-MX" sz="1800" dirty="0">
              <a:latin typeface="Gill Sans MT" panose="020B0502020104020203" pitchFamily="34" charset="0"/>
            </a:endParaRPr>
          </a:p>
          <a:p>
            <a:pPr marL="993775" indent="-285750"/>
            <a:r>
              <a:rPr lang="es-MX" sz="1800" dirty="0">
                <a:latin typeface="Gill Sans MT" panose="020B0502020104020203" pitchFamily="34" charset="0"/>
              </a:rPr>
              <a:t>Providence </a:t>
            </a:r>
            <a:r>
              <a:rPr lang="es-MX" sz="1800" dirty="0" err="1">
                <a:latin typeface="Gill Sans MT" panose="020B0502020104020203" pitchFamily="34" charset="0"/>
              </a:rPr>
              <a:t>University</a:t>
            </a:r>
            <a:endParaRPr lang="es-MX" sz="1800" dirty="0">
              <a:latin typeface="Gill Sans MT" panose="020B0502020104020203" pitchFamily="34" charset="0"/>
            </a:endParaRPr>
          </a:p>
          <a:p>
            <a:endParaRPr lang="es-MX" sz="1800" dirty="0">
              <a:latin typeface="Gill Sans MT" panose="020B0502020104020203" pitchFamily="34" charset="0"/>
            </a:endParaRPr>
          </a:p>
        </p:txBody>
      </p:sp>
    </p:spTree>
    <p:extLst>
      <p:ext uri="{BB962C8B-B14F-4D97-AF65-F5344CB8AC3E}">
        <p14:creationId xmlns:p14="http://schemas.microsoft.com/office/powerpoint/2010/main" val="162888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barn(inVertical)">
                                      <p:cBhvr>
                                        <p:cTn id="14" dur="500"/>
                                        <p:tgtEl>
                                          <p:spTgt spid="1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anim calcmode="lin" valueType="num">
                                      <p:cBhvr additive="base">
                                        <p:cTn id="23"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 calcmode="lin" valueType="num">
                                      <p:cBhvr additive="base">
                                        <p:cTn id="27"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4">
                                            <p:txEl>
                                              <p:pRg st="6" end="6"/>
                                            </p:txEl>
                                          </p:spTgt>
                                        </p:tgtEl>
                                        <p:attrNameLst>
                                          <p:attrName>style.visibility</p:attrName>
                                        </p:attrNameLst>
                                      </p:cBhvr>
                                      <p:to>
                                        <p:strVal val="visible"/>
                                      </p:to>
                                    </p:set>
                                    <p:animEffect transition="in" filter="barn(inVertical)">
                                      <p:cBhvr>
                                        <p:cTn id="33" dur="500"/>
                                        <p:tgtEl>
                                          <p:spTgt spid="14">
                                            <p:txEl>
                                              <p:pRg st="6" end="6"/>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14">
                                            <p:txEl>
                                              <p:pRg st="7" end="7"/>
                                            </p:txEl>
                                          </p:spTgt>
                                        </p:tgtEl>
                                        <p:attrNameLst>
                                          <p:attrName>style.visibility</p:attrName>
                                        </p:attrNameLst>
                                      </p:cBhvr>
                                      <p:to>
                                        <p:strVal val="visible"/>
                                      </p:to>
                                    </p:set>
                                    <p:animEffect transition="in" filter="barn(inVertical)">
                                      <p:cBhvr>
                                        <p:cTn id="36" dur="500"/>
                                        <p:tgtEl>
                                          <p:spTgt spid="14">
                                            <p:txEl>
                                              <p:pRg st="7" end="7"/>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14">
                                            <p:txEl>
                                              <p:pRg st="8" end="8"/>
                                            </p:txEl>
                                          </p:spTgt>
                                        </p:tgtEl>
                                        <p:attrNameLst>
                                          <p:attrName>style.visibility</p:attrName>
                                        </p:attrNameLst>
                                      </p:cBhvr>
                                      <p:to>
                                        <p:strVal val="visible"/>
                                      </p:to>
                                    </p:set>
                                    <p:animEffect transition="in" filter="barn(inVertical)">
                                      <p:cBhvr>
                                        <p:cTn id="39"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11416" y="1052736"/>
            <a:ext cx="9155416" cy="118966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dirty="0">
                <a:latin typeface="Gill Sans MT" panose="020B0502020104020203" pitchFamily="34" charset="0"/>
              </a:rPr>
              <a:t>BUSCANDO NUEVAS ÁREAS DE COLABORACIÓN</a:t>
            </a:r>
          </a:p>
          <a:p>
            <a:endParaRPr lang="es-MX" sz="1200" dirty="0">
              <a:latin typeface="Gill Sans MT" panose="020B0502020104020203" pitchFamily="34" charset="0"/>
            </a:endParaRPr>
          </a:p>
          <a:p>
            <a:r>
              <a:rPr lang="es-MX" sz="2100" b="1" dirty="0">
                <a:latin typeface="Gill Sans MT" panose="020B0502020104020203" pitchFamily="34" charset="0"/>
              </a:rPr>
              <a:t>¿HACIA DÓNDE VAMOS?</a:t>
            </a:r>
          </a:p>
        </p:txBody>
      </p:sp>
      <p:sp>
        <p:nvSpPr>
          <p:cNvPr id="15362" name="2 Marcador de contenido"/>
          <p:cNvSpPr>
            <a:spLocks noGrp="1"/>
          </p:cNvSpPr>
          <p:nvPr>
            <p:ph idx="1"/>
          </p:nvPr>
        </p:nvSpPr>
        <p:spPr>
          <a:xfrm>
            <a:off x="478485" y="3836605"/>
            <a:ext cx="8391873" cy="1705775"/>
          </a:xfrm>
        </p:spPr>
        <p:txBody>
          <a:bodyPr>
            <a:noAutofit/>
          </a:bodyPr>
          <a:lstStyle/>
          <a:p>
            <a:pPr>
              <a:spcBef>
                <a:spcPts val="0"/>
              </a:spcBef>
              <a:buNone/>
            </a:pPr>
            <a:r>
              <a:rPr lang="es-MX" altLang="es-MX" sz="1600" b="1" dirty="0">
                <a:latin typeface="Gill Sans MT" panose="020B0502020104020203" pitchFamily="34" charset="0"/>
                <a:cs typeface="Arial" charset="0"/>
              </a:rPr>
              <a:t>TAREAS DE SEGUIMIENTO A REALIZAR</a:t>
            </a:r>
          </a:p>
          <a:p>
            <a:pPr marL="712788" indent="-434975">
              <a:spcBef>
                <a:spcPts val="0"/>
              </a:spcBef>
              <a:buNone/>
            </a:pPr>
            <a:r>
              <a:rPr lang="es-MX" altLang="es-MX" sz="1800" dirty="0">
                <a:latin typeface="Gill Sans MT" panose="020B0502020104020203" pitchFamily="34" charset="0"/>
                <a:cs typeface="Arial" charset="0"/>
              </a:rPr>
              <a:t>c</a:t>
            </a:r>
            <a:r>
              <a:rPr lang="es-MX" altLang="es-MX" sz="1800" dirty="0" smtClean="0">
                <a:latin typeface="Gill Sans MT" panose="020B0502020104020203" pitchFamily="34" charset="0"/>
                <a:cs typeface="Arial" charset="0"/>
              </a:rPr>
              <a:t>) </a:t>
            </a:r>
            <a:r>
              <a:rPr lang="es-MX" altLang="es-MX" sz="1800" dirty="0">
                <a:latin typeface="Gill Sans MT" panose="020B0502020104020203" pitchFamily="34" charset="0"/>
                <a:cs typeface="Arial" charset="0"/>
              </a:rPr>
              <a:t>Buscar nuevas aéreas de oportunidad</a:t>
            </a:r>
          </a:p>
          <a:p>
            <a:pPr marL="712788" indent="-434975">
              <a:spcBef>
                <a:spcPts val="0"/>
              </a:spcBef>
              <a:buNone/>
            </a:pPr>
            <a:r>
              <a:rPr lang="es-MX" altLang="es-MX" sz="1800" dirty="0">
                <a:latin typeface="Gill Sans MT" panose="020B0502020104020203" pitchFamily="34" charset="0"/>
                <a:cs typeface="Arial" charset="0"/>
              </a:rPr>
              <a:t>d</a:t>
            </a:r>
            <a:r>
              <a:rPr lang="es-MX" altLang="es-MX" sz="1800" dirty="0" smtClean="0">
                <a:latin typeface="Gill Sans MT" panose="020B0502020104020203" pitchFamily="34" charset="0"/>
                <a:cs typeface="Arial" charset="0"/>
              </a:rPr>
              <a:t>) </a:t>
            </a:r>
            <a:r>
              <a:rPr lang="es-MX" altLang="es-MX" sz="1800" dirty="0">
                <a:latin typeface="Gill Sans MT" panose="020B0502020104020203" pitchFamily="34" charset="0"/>
                <a:cs typeface="Arial" charset="0"/>
              </a:rPr>
              <a:t>Formalización de proyectos concretos en las siguientes regiones:</a:t>
            </a:r>
          </a:p>
          <a:p>
            <a:pPr marL="712788">
              <a:spcBef>
                <a:spcPts val="0"/>
              </a:spcBef>
            </a:pPr>
            <a:r>
              <a:rPr lang="es-MX" altLang="es-MX" sz="1800" dirty="0">
                <a:latin typeface="Gill Sans MT" panose="020B0502020104020203" pitchFamily="34" charset="0"/>
                <a:cs typeface="Arial" charset="0"/>
              </a:rPr>
              <a:t>Asia (China, Japón, Corea del Sur, Vietnam y Tailandia)</a:t>
            </a:r>
          </a:p>
          <a:p>
            <a:pPr marL="712788">
              <a:spcBef>
                <a:spcPts val="0"/>
              </a:spcBef>
            </a:pPr>
            <a:r>
              <a:rPr lang="es-MX" altLang="es-MX" sz="1800" dirty="0">
                <a:latin typeface="Gill Sans MT" panose="020B0502020104020203" pitchFamily="34" charset="0"/>
                <a:cs typeface="Arial" charset="0"/>
              </a:rPr>
              <a:t>Europa</a:t>
            </a:r>
          </a:p>
          <a:p>
            <a:pPr marL="712788">
              <a:spcBef>
                <a:spcPts val="0"/>
              </a:spcBef>
            </a:pPr>
            <a:r>
              <a:rPr lang="es-MX" altLang="es-MX" sz="1800" dirty="0">
                <a:latin typeface="Gill Sans MT" panose="020B0502020104020203" pitchFamily="34" charset="0"/>
                <a:cs typeface="Arial" charset="0"/>
              </a:rPr>
              <a:t>África </a:t>
            </a:r>
          </a:p>
        </p:txBody>
      </p:sp>
      <p:grpSp>
        <p:nvGrpSpPr>
          <p:cNvPr id="2" name="11 Grupo"/>
          <p:cNvGrpSpPr>
            <a:grpSpLocks/>
          </p:cNvGrpSpPr>
          <p:nvPr/>
        </p:nvGrpSpPr>
        <p:grpSpPr bwMode="auto">
          <a:xfrm>
            <a:off x="250825" y="188913"/>
            <a:ext cx="8642350" cy="615950"/>
            <a:chOff x="251521" y="292586"/>
            <a:chExt cx="8640959" cy="616134"/>
          </a:xfrm>
        </p:grpSpPr>
        <p:sp>
          <p:nvSpPr>
            <p:cNvPr id="6" name="5 Rectángulo"/>
            <p:cNvSpPr/>
            <p:nvPr/>
          </p:nvSpPr>
          <p:spPr>
            <a:xfrm>
              <a:off x="251521" y="292586"/>
              <a:ext cx="6766424" cy="400170"/>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GB">
                <a:solidFill>
                  <a:srgbClr val="FFFFFF"/>
                </a:solidFill>
                <a:cs typeface="Arial" charset="0"/>
              </a:endParaRPr>
            </a:p>
          </p:txBody>
        </p:sp>
        <p:sp>
          <p:nvSpPr>
            <p:cNvPr id="7" name="6 Rectángulo"/>
            <p:cNvSpPr/>
            <p:nvPr/>
          </p:nvSpPr>
          <p:spPr>
            <a:xfrm>
              <a:off x="7017945" y="292586"/>
              <a:ext cx="1874535" cy="616134"/>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GB">
                <a:solidFill>
                  <a:srgbClr val="FFFFFF"/>
                </a:solidFill>
                <a:cs typeface="Arial" charset="0"/>
              </a:endParaRPr>
            </a:p>
          </p:txBody>
        </p:sp>
        <p:sp>
          <p:nvSpPr>
            <p:cNvPr id="8" name="7 Rectángulo"/>
            <p:cNvSpPr/>
            <p:nvPr/>
          </p:nvSpPr>
          <p:spPr>
            <a:xfrm>
              <a:off x="251521" y="692756"/>
              <a:ext cx="7074349" cy="215964"/>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GB">
                <a:solidFill>
                  <a:srgbClr val="FFFFFF"/>
                </a:solidFill>
                <a:cs typeface="Arial" charset="0"/>
              </a:endParaRPr>
            </a:p>
          </p:txBody>
        </p:sp>
        <p:sp>
          <p:nvSpPr>
            <p:cNvPr id="15370" name="6 CuadroTexto"/>
            <p:cNvSpPr txBox="1">
              <a:spLocks noChangeArrowheads="1"/>
            </p:cNvSpPr>
            <p:nvPr/>
          </p:nvSpPr>
          <p:spPr bwMode="auto">
            <a:xfrm>
              <a:off x="827584" y="292586"/>
              <a:ext cx="2952328" cy="400110"/>
            </a:xfrm>
            <a:prstGeom prst="rect">
              <a:avLst/>
            </a:prstGeom>
            <a:noFill/>
            <a:ln w="9525">
              <a:noFill/>
              <a:miter lim="800000"/>
              <a:headEnd/>
              <a:tailEnd/>
            </a:ln>
          </p:spPr>
          <p:txBody>
            <a:bodyPr>
              <a:spAutoFit/>
            </a:bodyPr>
            <a:lstStyle/>
            <a:p>
              <a:pPr eaLnBrk="1" hangingPunct="1"/>
              <a:r>
                <a:rPr lang="en-GB" altLang="es-MX" sz="2000">
                  <a:solidFill>
                    <a:schemeClr val="bg1"/>
                  </a:solidFill>
                  <a:latin typeface="Gill Sans MT" pitchFamily="34" charset="0"/>
                </a:rPr>
                <a:t>Universidad Veracruzana </a:t>
              </a:r>
            </a:p>
          </p:txBody>
        </p:sp>
        <p:pic>
          <p:nvPicPr>
            <p:cNvPr id="15371" name="7 Imagen"/>
            <p:cNvPicPr>
              <a:picLocks noChangeAspect="1"/>
            </p:cNvPicPr>
            <p:nvPr/>
          </p:nvPicPr>
          <p:blipFill>
            <a:blip r:embed="rId2"/>
            <a:srcRect l="13171" t="1906" r="13734" b="16188"/>
            <a:stretch>
              <a:fillRect/>
            </a:stretch>
          </p:blipFill>
          <p:spPr bwMode="auto">
            <a:xfrm>
              <a:off x="6660232" y="292586"/>
              <a:ext cx="633271" cy="616134"/>
            </a:xfrm>
            <a:prstGeom prst="rect">
              <a:avLst/>
            </a:prstGeom>
            <a:noFill/>
            <a:ln w="9525">
              <a:noFill/>
              <a:miter lim="800000"/>
              <a:headEnd/>
              <a:tailEnd/>
            </a:ln>
          </p:spPr>
        </p:pic>
      </p:grpSp>
      <p:sp>
        <p:nvSpPr>
          <p:cNvPr id="11" name="10 CuadroTexto"/>
          <p:cNvSpPr txBox="1"/>
          <p:nvPr/>
        </p:nvSpPr>
        <p:spPr>
          <a:xfrm>
            <a:off x="501303" y="2593227"/>
            <a:ext cx="8391872" cy="892552"/>
          </a:xfrm>
          <a:prstGeom prst="rect">
            <a:avLst/>
          </a:prstGeom>
          <a:noFill/>
        </p:spPr>
        <p:txBody>
          <a:bodyPr wrap="square">
            <a:spAutoFit/>
          </a:bodyPr>
          <a:lstStyle/>
          <a:p>
            <a:pPr>
              <a:defRPr/>
            </a:pPr>
            <a:r>
              <a:rPr lang="es-MX" sz="1600" b="1" dirty="0">
                <a:latin typeface="Gill Sans MT" panose="020B0502020104020203" pitchFamily="34" charset="0"/>
                <a:cs typeface="Arial" panose="020B0604020202020204" pitchFamily="34" charset="0"/>
              </a:rPr>
              <a:t>PRIMERAS ACCIONES </a:t>
            </a:r>
          </a:p>
          <a:p>
            <a:pPr marL="530225" indent="-274638">
              <a:buFont typeface="+mj-lt"/>
              <a:buAutoNum type="alphaLcParenR"/>
              <a:defRPr/>
            </a:pPr>
            <a:r>
              <a:rPr lang="es-MX" dirty="0">
                <a:latin typeface="Gill Sans MT" panose="020B0502020104020203" pitchFamily="34" charset="0"/>
                <a:cs typeface="Arial" panose="020B0604020202020204" pitchFamily="34" charset="0"/>
              </a:rPr>
              <a:t>Difundir información con académicos</a:t>
            </a:r>
          </a:p>
          <a:p>
            <a:pPr marL="530225" indent="-274638">
              <a:buFont typeface="+mj-lt"/>
              <a:buAutoNum type="alphaLcParenR"/>
              <a:defRPr/>
            </a:pPr>
            <a:r>
              <a:rPr lang="es-MX" dirty="0">
                <a:latin typeface="Gill Sans MT" panose="020B0502020104020203" pitchFamily="34" charset="0"/>
                <a:cs typeface="Arial" panose="020B0604020202020204" pitchFamily="34" charset="0"/>
              </a:rPr>
              <a:t>Establecer contacto con académicos de otras instituciones (preparar proyectos</a:t>
            </a:r>
            <a:r>
              <a:rPr lang="es-MX" dirty="0" smtClean="0">
                <a:latin typeface="Gill Sans MT" panose="020B0502020104020203" pitchFamily="34" charset="0"/>
                <a:cs typeface="Arial" panose="020B0604020202020204" pitchFamily="34" charset="0"/>
              </a:rPr>
              <a:t>)</a:t>
            </a:r>
            <a:endParaRPr lang="es-MX" dirty="0">
              <a:latin typeface="Gill Sans MT" panose="020B0502020104020203" pitchFamily="34" charset="0"/>
              <a:cs typeface="Arial" panose="020B0604020202020204" pitchFamily="34" charset="0"/>
            </a:endParaRPr>
          </a:p>
        </p:txBody>
      </p:sp>
      <p:sp>
        <p:nvSpPr>
          <p:cNvPr id="13" name="12 CuadroTexto"/>
          <p:cNvSpPr txBox="1"/>
          <p:nvPr/>
        </p:nvSpPr>
        <p:spPr>
          <a:xfrm>
            <a:off x="501301" y="5711822"/>
            <a:ext cx="8391873" cy="892552"/>
          </a:xfrm>
          <a:prstGeom prst="rect">
            <a:avLst/>
          </a:prstGeom>
          <a:noFill/>
        </p:spPr>
        <p:txBody>
          <a:bodyPr wrap="square">
            <a:spAutoFit/>
          </a:bodyPr>
          <a:lstStyle/>
          <a:p>
            <a:r>
              <a:rPr lang="es-MX" sz="1600" b="1" dirty="0">
                <a:latin typeface="Gill Sans MT" panose="020B0502020104020203" pitchFamily="34" charset="0"/>
              </a:rPr>
              <a:t>META A CORTO/MEDIANO PLAZO</a:t>
            </a:r>
          </a:p>
          <a:p>
            <a:pPr>
              <a:buFont typeface="Calibri" pitchFamily="34" charset="0"/>
              <a:buAutoNum type="alphaLcParenR"/>
            </a:pPr>
            <a:r>
              <a:rPr lang="es-MX" dirty="0">
                <a:latin typeface="Gill Sans MT" panose="020B0502020104020203" pitchFamily="34" charset="0"/>
              </a:rPr>
              <a:t> Gestionar y organizar un grupo de académicos para realizar una misión </a:t>
            </a:r>
            <a:r>
              <a:rPr lang="es-MX" dirty="0" smtClean="0">
                <a:latin typeface="Gill Sans MT" panose="020B0502020104020203" pitchFamily="34" charset="0"/>
              </a:rPr>
              <a:t>a regiones estratégicas de interés para la Universidad Veracruzana.</a:t>
            </a:r>
            <a:endParaRPr lang="es-MX" dirty="0">
              <a:latin typeface="Gill Sans MT" panose="020B0502020104020203" pitchFamily="34" charset="0"/>
            </a:endParaRPr>
          </a:p>
        </p:txBody>
      </p:sp>
    </p:spTree>
    <p:extLst>
      <p:ext uri="{BB962C8B-B14F-4D97-AF65-F5344CB8AC3E}">
        <p14:creationId xmlns:p14="http://schemas.microsoft.com/office/powerpoint/2010/main" val="1239716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1 Título"/>
          <p:cNvSpPr txBox="1">
            <a:spLocks/>
          </p:cNvSpPr>
          <p:nvPr/>
        </p:nvSpPr>
        <p:spPr>
          <a:xfrm>
            <a:off x="0" y="1124744"/>
            <a:ext cx="9144000"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000" dirty="0">
                <a:latin typeface="Gill Sans MT" panose="020B0502020104020203" pitchFamily="34" charset="0"/>
              </a:rPr>
              <a:t>VISIBILIDAD:</a:t>
            </a:r>
            <a:r>
              <a:rPr lang="es-MX" sz="2400" dirty="0">
                <a:latin typeface="Gill Sans MT" panose="020B0502020104020203" pitchFamily="34" charset="0"/>
              </a:rPr>
              <a:t/>
            </a:r>
            <a:br>
              <a:rPr lang="es-MX" sz="2400" dirty="0">
                <a:latin typeface="Gill Sans MT" panose="020B0502020104020203" pitchFamily="34" charset="0"/>
              </a:rPr>
            </a:br>
            <a:r>
              <a:rPr lang="es-MX" sz="2300" b="1" dirty="0">
                <a:latin typeface="Gill Sans MT" panose="020B0502020104020203" pitchFamily="34" charset="0"/>
              </a:rPr>
              <a:t>NUESTRO E-BROCHURE</a:t>
            </a:r>
          </a:p>
        </p:txBody>
      </p:sp>
      <p:sp>
        <p:nvSpPr>
          <p:cNvPr id="11" name="1 Título"/>
          <p:cNvSpPr txBox="1">
            <a:spLocks/>
          </p:cNvSpPr>
          <p:nvPr/>
        </p:nvSpPr>
        <p:spPr>
          <a:xfrm>
            <a:off x="0" y="2852936"/>
            <a:ext cx="9144000"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500" dirty="0">
                <a:latin typeface="Gill Sans MT" panose="020B0502020104020203" pitchFamily="34" charset="0"/>
              </a:rPr>
              <a:t>¿Qué tanto sabe el personal de la DGRI </a:t>
            </a:r>
            <a:br>
              <a:rPr lang="es-MX" sz="2500" dirty="0">
                <a:latin typeface="Gill Sans MT" panose="020B0502020104020203" pitchFamily="34" charset="0"/>
              </a:rPr>
            </a:br>
            <a:r>
              <a:rPr lang="es-MX" sz="2500" dirty="0">
                <a:latin typeface="Gill Sans MT" panose="020B0502020104020203" pitchFamily="34" charset="0"/>
              </a:rPr>
              <a:t>acerca del e-</a:t>
            </a:r>
            <a:r>
              <a:rPr lang="es-MX" sz="2500" dirty="0" err="1">
                <a:latin typeface="Gill Sans MT" panose="020B0502020104020203" pitchFamily="34" charset="0"/>
              </a:rPr>
              <a:t>brochure</a:t>
            </a:r>
            <a:r>
              <a:rPr lang="es-MX" sz="2500" dirty="0">
                <a:latin typeface="Gill Sans MT" panose="020B0502020104020203" pitchFamily="34" charset="0"/>
              </a:rPr>
              <a:t> de la Universidad Veracruzana?</a:t>
            </a:r>
          </a:p>
        </p:txBody>
      </p:sp>
      <p:sp>
        <p:nvSpPr>
          <p:cNvPr id="15" name="CuadroTexto 14"/>
          <p:cNvSpPr txBox="1"/>
          <p:nvPr/>
        </p:nvSpPr>
        <p:spPr>
          <a:xfrm>
            <a:off x="-11416" y="4675783"/>
            <a:ext cx="9155416" cy="769441"/>
          </a:xfrm>
          <a:prstGeom prst="rect">
            <a:avLst/>
          </a:prstGeom>
          <a:noFill/>
        </p:spPr>
        <p:txBody>
          <a:bodyPr wrap="square" rtlCol="0">
            <a:spAutoFit/>
          </a:bodyPr>
          <a:lstStyle/>
          <a:p>
            <a:pPr algn="ctr"/>
            <a:r>
              <a:rPr lang="es-MX" sz="2000" dirty="0">
                <a:latin typeface="Gill Sans MT" panose="020B0502020104020203" pitchFamily="34" charset="0"/>
              </a:rPr>
              <a:t>Con tu teléfono celular entra a:</a:t>
            </a:r>
            <a:endParaRPr lang="es-MX" sz="2400" dirty="0">
              <a:latin typeface="Gill Sans MT" panose="020B0502020104020203" pitchFamily="34" charset="0"/>
            </a:endParaRPr>
          </a:p>
          <a:p>
            <a:pPr algn="ctr"/>
            <a:r>
              <a:rPr lang="es-MX" sz="2400" b="1" dirty="0">
                <a:latin typeface="Gill Sans MT" panose="020B0502020104020203" pitchFamily="34" charset="0"/>
              </a:rPr>
              <a:t>www.menti.com</a:t>
            </a:r>
          </a:p>
        </p:txBody>
      </p:sp>
    </p:spTree>
    <p:extLst>
      <p:ext uri="{BB962C8B-B14F-4D97-AF65-F5344CB8AC3E}">
        <p14:creationId xmlns:p14="http://schemas.microsoft.com/office/powerpoint/2010/main" val="2311396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CuadroTexto 12"/>
          <p:cNvSpPr txBox="1"/>
          <p:nvPr/>
        </p:nvSpPr>
        <p:spPr>
          <a:xfrm>
            <a:off x="467544" y="2391266"/>
            <a:ext cx="3960440" cy="4278094"/>
          </a:xfrm>
          <a:prstGeom prst="rect">
            <a:avLst/>
          </a:prstGeom>
          <a:noFill/>
        </p:spPr>
        <p:txBody>
          <a:bodyPr wrap="square" rtlCol="0">
            <a:spAutoFit/>
          </a:bodyPr>
          <a:lstStyle/>
          <a:p>
            <a:r>
              <a:rPr lang="es-MX" sz="1600" b="1" dirty="0">
                <a:latin typeface="Gill Sans MT" panose="020B0502020104020203" pitchFamily="34" charset="0"/>
              </a:rPr>
              <a:t>Aspectos relevantes:</a:t>
            </a:r>
          </a:p>
          <a:p>
            <a:endParaRPr lang="es-MX" sz="1600" dirty="0">
              <a:latin typeface="Gill Sans MT" panose="020B0502020104020203" pitchFamily="34" charset="0"/>
            </a:endParaRPr>
          </a:p>
          <a:p>
            <a:pPr marL="285750" indent="-285750">
              <a:buFont typeface="Arial" panose="020B0604020202020204" pitchFamily="34" charset="0"/>
              <a:buChar char="•"/>
            </a:pPr>
            <a:r>
              <a:rPr lang="es-MX" sz="1600" dirty="0">
                <a:latin typeface="Gill Sans MT" panose="020B0502020104020203" pitchFamily="34" charset="0"/>
              </a:rPr>
              <a:t>Se presenta dentro de la página web de </a:t>
            </a:r>
          </a:p>
          <a:p>
            <a:pPr marL="268288"/>
            <a:r>
              <a:rPr lang="es-MX" sz="1600" dirty="0">
                <a:latin typeface="Gill Sans MT" panose="020B0502020104020203" pitchFamily="34" charset="0"/>
              </a:rPr>
              <a:t>la Dirección General de Relaciones Internacionales.</a:t>
            </a:r>
          </a:p>
          <a:p>
            <a:pPr marL="268288"/>
            <a:endParaRPr lang="es-MX" sz="1400" dirty="0">
              <a:latin typeface="Gill Sans MT" panose="020B0502020104020203" pitchFamily="34" charset="0"/>
            </a:endParaRPr>
          </a:p>
          <a:p>
            <a:pPr marL="285750" indent="-285750">
              <a:buFont typeface="Arial" panose="020B0604020202020204" pitchFamily="34" charset="0"/>
              <a:buChar char="•"/>
            </a:pPr>
            <a:r>
              <a:rPr lang="es-MX" sz="1600" dirty="0">
                <a:latin typeface="Gill Sans MT" panose="020B0502020104020203" pitchFamily="34" charset="0"/>
              </a:rPr>
              <a:t>Se encuentra en 8 idiomas: español, inglés, japonés, francés, alemán, portugués, italiano y chino. </a:t>
            </a:r>
          </a:p>
          <a:p>
            <a:pPr marL="285750" indent="-285750">
              <a:buFont typeface="Arial" panose="020B0604020202020204" pitchFamily="34" charset="0"/>
              <a:buChar char="•"/>
            </a:pPr>
            <a:endParaRPr lang="es-MX" sz="1400" dirty="0">
              <a:latin typeface="Gill Sans MT" panose="020B0502020104020203" pitchFamily="34" charset="0"/>
            </a:endParaRPr>
          </a:p>
          <a:p>
            <a:pPr marL="285750" indent="-285750">
              <a:buFont typeface="Arial" panose="020B0604020202020204" pitchFamily="34" charset="0"/>
              <a:buChar char="•"/>
            </a:pPr>
            <a:r>
              <a:rPr lang="es-MX" sz="1600" dirty="0">
                <a:latin typeface="Gill Sans MT" panose="020B0502020104020203" pitchFamily="34" charset="0"/>
              </a:rPr>
              <a:t>Se actualiza de forma semestral (numeralia, imágenes, información de dependencias, links a páginas web).</a:t>
            </a:r>
          </a:p>
          <a:p>
            <a:pPr marL="285750" indent="-285750">
              <a:buFont typeface="Arial" panose="020B0604020202020204" pitchFamily="34" charset="0"/>
              <a:buChar char="•"/>
            </a:pPr>
            <a:endParaRPr lang="es-MX" sz="1400" dirty="0">
              <a:latin typeface="Gill Sans MT" panose="020B0502020104020203" pitchFamily="34" charset="0"/>
            </a:endParaRPr>
          </a:p>
          <a:p>
            <a:pPr marL="285750" indent="-285750">
              <a:buFont typeface="Arial" panose="020B0604020202020204" pitchFamily="34" charset="0"/>
              <a:buChar char="•"/>
            </a:pPr>
            <a:r>
              <a:rPr lang="es-MX" sz="1600" dirty="0">
                <a:latin typeface="Gill Sans MT" panose="020B0502020104020203" pitchFamily="34" charset="0"/>
              </a:rPr>
              <a:t>El es único folleto electrónico con información completa y en varios idiomas con el que cuenta la Universidad.</a:t>
            </a:r>
          </a:p>
        </p:txBody>
      </p:sp>
      <p:sp>
        <p:nvSpPr>
          <p:cNvPr id="11" name="1 Título"/>
          <p:cNvSpPr txBox="1">
            <a:spLocks/>
          </p:cNvSpPr>
          <p:nvPr/>
        </p:nvSpPr>
        <p:spPr>
          <a:xfrm>
            <a:off x="0" y="1052736"/>
            <a:ext cx="9144000"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000" dirty="0">
                <a:latin typeface="Gill Sans MT" panose="020B0502020104020203" pitchFamily="34" charset="0"/>
              </a:rPr>
              <a:t>VISIBILIDAD:</a:t>
            </a:r>
            <a:r>
              <a:rPr lang="es-MX" sz="2400" dirty="0">
                <a:latin typeface="Gill Sans MT" panose="020B0502020104020203" pitchFamily="34" charset="0"/>
              </a:rPr>
              <a:t/>
            </a:r>
            <a:br>
              <a:rPr lang="es-MX" sz="2400" dirty="0">
                <a:latin typeface="Gill Sans MT" panose="020B0502020104020203" pitchFamily="34" charset="0"/>
              </a:rPr>
            </a:br>
            <a:r>
              <a:rPr lang="es-MX" sz="2300" b="1" dirty="0">
                <a:latin typeface="Gill Sans MT" panose="020B0502020104020203" pitchFamily="34" charset="0"/>
              </a:rPr>
              <a:t>NUESTRO E-BROCHURE</a:t>
            </a:r>
          </a:p>
        </p:txBody>
      </p:sp>
      <p:sp>
        <p:nvSpPr>
          <p:cNvPr id="14" name="5 Rectángulo">
            <a:hlinkClick r:id="rId3" action="ppaction://hlinksldjump"/>
          </p:cNvPr>
          <p:cNvSpPr/>
          <p:nvPr/>
        </p:nvSpPr>
        <p:spPr>
          <a:xfrm>
            <a:off x="4925026" y="2392343"/>
            <a:ext cx="4104456" cy="40324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a:solidFill>
                  <a:schemeClr val="tx1"/>
                </a:solidFill>
                <a:latin typeface="Gill Sans MT" panose="020B0502020104020203" pitchFamily="34" charset="0"/>
              </a:rPr>
              <a:t>Incluye todas las oportunidades que ofrece la UV y se divide en las siguientes secciones: </a:t>
            </a:r>
          </a:p>
          <a:p>
            <a:endParaRPr lang="es-MX" sz="1600" b="1" dirty="0">
              <a:solidFill>
                <a:schemeClr val="tx1"/>
              </a:solidFill>
              <a:latin typeface="Gill Sans MT" panose="020B0502020104020203" pitchFamily="34" charset="0"/>
            </a:endParaRP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El estado de Veracruz, México</a:t>
            </a: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Un vistazo a la UV</a:t>
            </a: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Instalaciones</a:t>
            </a: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Estudia en la UV</a:t>
            </a:r>
          </a:p>
          <a:p>
            <a:pPr marL="285750" indent="-285750">
              <a:buFont typeface="Arial" panose="020B0604020202020204" pitchFamily="34" charset="0"/>
              <a:buChar char="•"/>
            </a:pPr>
            <a:r>
              <a:rPr lang="en-GB" sz="1600" dirty="0">
                <a:solidFill>
                  <a:schemeClr val="tx1"/>
                </a:solidFill>
                <a:latin typeface="Gill Sans MT" panose="020B0502020104020203" pitchFamily="34" charset="0"/>
              </a:rPr>
              <a:t>Universidad Veracruzana Intercultural (UVI)</a:t>
            </a: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Aprende español en la EEE</a:t>
            </a: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Investigación</a:t>
            </a: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Internacionalización</a:t>
            </a: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Arte y Cultura</a:t>
            </a: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Responsabilidad Social</a:t>
            </a: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Servicios y Atención a Visitantes</a:t>
            </a:r>
            <a:endParaRPr lang="en-GB" sz="1600" dirty="0">
              <a:solidFill>
                <a:schemeClr val="tx1"/>
              </a:solidFill>
              <a:latin typeface="Gill Sans MT" panose="020B0502020104020203" pitchFamily="34" charset="0"/>
            </a:endParaRP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Testimonios</a:t>
            </a:r>
          </a:p>
          <a:p>
            <a:pPr marL="285750" indent="-285750">
              <a:buFont typeface="Arial" panose="020B0604020202020204" pitchFamily="34" charset="0"/>
              <a:buChar char="•"/>
            </a:pPr>
            <a:r>
              <a:rPr lang="es-MX" sz="1600" dirty="0">
                <a:solidFill>
                  <a:schemeClr val="tx1"/>
                </a:solidFill>
                <a:latin typeface="Gill Sans MT" panose="020B0502020104020203" pitchFamily="34" charset="0"/>
              </a:rPr>
              <a:t>Otros sitios web de interés</a:t>
            </a:r>
          </a:p>
        </p:txBody>
      </p:sp>
    </p:spTree>
    <p:extLst>
      <p:ext uri="{BB962C8B-B14F-4D97-AF65-F5344CB8AC3E}">
        <p14:creationId xmlns:p14="http://schemas.microsoft.com/office/powerpoint/2010/main" val="3198123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268760"/>
            <a:ext cx="9144000" cy="936104"/>
          </a:xfrm>
        </p:spPr>
        <p:txBody>
          <a:bodyPr>
            <a:noAutofit/>
          </a:bodyPr>
          <a:lstStyle/>
          <a:p>
            <a:r>
              <a:rPr lang="es-MX" sz="2400" b="1" dirty="0">
                <a:latin typeface="Gill Sans MT" panose="020B0502020104020203" pitchFamily="34" charset="0"/>
              </a:rPr>
              <a:t>ACTIVIDAD INTEGRADORA: </a:t>
            </a:r>
            <a:r>
              <a:rPr lang="es-MX" sz="2400" dirty="0">
                <a:latin typeface="Gill Sans MT" panose="020B0502020104020203" pitchFamily="34" charset="0"/>
              </a:rPr>
              <a:t/>
            </a:r>
            <a:br>
              <a:rPr lang="es-MX" sz="2400" dirty="0">
                <a:latin typeface="Gill Sans MT" panose="020B0502020104020203" pitchFamily="34" charset="0"/>
              </a:rPr>
            </a:br>
            <a:r>
              <a:rPr lang="es-MX" sz="2400" dirty="0">
                <a:latin typeface="Gill Sans MT" panose="020B0502020104020203" pitchFamily="34" charset="0"/>
              </a:rPr>
              <a:t>Conocer el proceso de gestión de convenios</a:t>
            </a:r>
          </a:p>
        </p:txBody>
      </p:sp>
      <p:sp>
        <p:nvSpPr>
          <p:cNvPr id="3" name="2 Marcador de contenido"/>
          <p:cNvSpPr>
            <a:spLocks noGrp="1"/>
          </p:cNvSpPr>
          <p:nvPr>
            <p:ph idx="1"/>
          </p:nvPr>
        </p:nvSpPr>
        <p:spPr>
          <a:xfrm>
            <a:off x="826981" y="2719461"/>
            <a:ext cx="7976216" cy="3085803"/>
          </a:xfrm>
        </p:spPr>
        <p:txBody>
          <a:bodyPr>
            <a:normAutofit/>
          </a:bodyPr>
          <a:lstStyle/>
          <a:p>
            <a:r>
              <a:rPr lang="es-MX" sz="2000" dirty="0">
                <a:latin typeface="Gill Sans MT" panose="020B0502020104020203" pitchFamily="34" charset="0"/>
              </a:rPr>
              <a:t>Formar equipos e identificar sus funciones:</a:t>
            </a:r>
          </a:p>
          <a:p>
            <a:pPr lvl="1"/>
            <a:r>
              <a:rPr lang="es-MX" sz="2000" dirty="0">
                <a:latin typeface="Gill Sans MT" panose="020B0502020104020203" pitchFamily="34" charset="0"/>
              </a:rPr>
              <a:t>Académicos / Instituciones de Educación Superior (IES) / Dirección General de Relaciones Internacionales </a:t>
            </a:r>
          </a:p>
          <a:p>
            <a:pPr lvl="1"/>
            <a:r>
              <a:rPr lang="es-MX" sz="2000" dirty="0">
                <a:latin typeface="Gill Sans MT" panose="020B0502020104020203" pitchFamily="34" charset="0"/>
              </a:rPr>
              <a:t>IES socia</a:t>
            </a:r>
          </a:p>
          <a:p>
            <a:pPr lvl="1"/>
            <a:r>
              <a:rPr lang="es-MX" sz="2000" dirty="0">
                <a:latin typeface="Gill Sans MT" panose="020B0502020104020203" pitchFamily="34" charset="0"/>
              </a:rPr>
              <a:t>Coordinación de Cooperación Académica (CCA)</a:t>
            </a:r>
          </a:p>
          <a:p>
            <a:pPr lvl="1"/>
            <a:r>
              <a:rPr lang="es-MX" sz="2000" dirty="0">
                <a:latin typeface="Gill Sans MT" panose="020B0502020104020203" pitchFamily="34" charset="0"/>
              </a:rPr>
              <a:t>Secretaría de Administración y Finanzas (SAF)</a:t>
            </a:r>
          </a:p>
          <a:p>
            <a:pPr lvl="1"/>
            <a:r>
              <a:rPr lang="es-MX" sz="2000" dirty="0">
                <a:latin typeface="Gill Sans MT" panose="020B0502020104020203" pitchFamily="34" charset="0"/>
              </a:rPr>
              <a:t>Secretaría Académica (SA)</a:t>
            </a:r>
          </a:p>
          <a:p>
            <a:pPr lvl="1"/>
            <a:r>
              <a:rPr lang="es-MX" sz="2000" dirty="0">
                <a:latin typeface="Gill Sans MT" panose="020B0502020104020203" pitchFamily="34" charset="0"/>
              </a:rPr>
              <a:t>Oficina del Abogado General (OAG)</a:t>
            </a: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72163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16" y="1282749"/>
            <a:ext cx="9155416" cy="1109603"/>
          </a:xfrm>
        </p:spPr>
        <p:txBody>
          <a:bodyPr>
            <a:normAutofit/>
          </a:bodyPr>
          <a:lstStyle/>
          <a:p>
            <a:pPr lvl="1" algn="ctr" rtl="0">
              <a:spcBef>
                <a:spcPct val="0"/>
              </a:spcBef>
            </a:pPr>
            <a:r>
              <a:rPr lang="es-MX" sz="3200" dirty="0">
                <a:latin typeface="Gill Sans MT" panose="020B0502020104020203" pitchFamily="34" charset="0"/>
              </a:rPr>
              <a:t>EQUIPO 1: </a:t>
            </a:r>
            <a:br>
              <a:rPr lang="es-MX" sz="3200" dirty="0">
                <a:latin typeface="Gill Sans MT" panose="020B0502020104020203" pitchFamily="34" charset="0"/>
              </a:rPr>
            </a:br>
            <a:r>
              <a:rPr lang="es-MX" sz="3200" dirty="0">
                <a:latin typeface="Gill Sans MT" panose="020B0502020104020203" pitchFamily="34" charset="0"/>
              </a:rPr>
              <a:t>Académicos / IES / DGRI</a:t>
            </a:r>
          </a:p>
        </p:txBody>
      </p:sp>
      <p:sp>
        <p:nvSpPr>
          <p:cNvPr id="3" name="2 Marcador de contenido"/>
          <p:cNvSpPr>
            <a:spLocks noGrp="1"/>
          </p:cNvSpPr>
          <p:nvPr>
            <p:ph idx="1"/>
          </p:nvPr>
        </p:nvSpPr>
        <p:spPr>
          <a:xfrm>
            <a:off x="395536" y="2608312"/>
            <a:ext cx="8229600" cy="3845024"/>
          </a:xfrm>
        </p:spPr>
        <p:txBody>
          <a:bodyPr>
            <a:normAutofit/>
          </a:bodyPr>
          <a:lstStyle/>
          <a:p>
            <a:r>
              <a:rPr lang="es-MX" sz="2000" dirty="0">
                <a:latin typeface="Gill Sans MT" panose="020B0502020104020203" pitchFamily="34" charset="0"/>
              </a:rPr>
              <a:t>Solicitar el boceto de convenio a la IES socia o a la CCA de la UV y el aval de su facultad en caso de ser responsables. Enviar a la CCA una justificación académica.</a:t>
            </a:r>
          </a:p>
          <a:p>
            <a:pPr marL="0" indent="0">
              <a:buNone/>
            </a:pPr>
            <a:endParaRPr lang="es-MX" sz="2000" dirty="0">
              <a:latin typeface="Gill Sans MT" panose="020B0502020104020203" pitchFamily="34" charset="0"/>
            </a:endParaRPr>
          </a:p>
          <a:p>
            <a:r>
              <a:rPr lang="es-MX" sz="2000" b="1" dirty="0">
                <a:latin typeface="Gill Sans MT" panose="020B0502020104020203" pitchFamily="34" charset="0"/>
              </a:rPr>
              <a:t>Convenio general de colaboración: </a:t>
            </a:r>
            <a:r>
              <a:rPr lang="es-MX" sz="2000" dirty="0">
                <a:latin typeface="Gill Sans MT" panose="020B0502020104020203" pitchFamily="34" charset="0"/>
              </a:rPr>
              <a:t>documento que explica condiciones generales, objetivos y actividades a realizar en el futuro.</a:t>
            </a:r>
          </a:p>
          <a:p>
            <a:r>
              <a:rPr lang="es-MX" sz="2000" b="1" dirty="0">
                <a:latin typeface="Gill Sans MT" panose="020B0502020104020203" pitchFamily="34" charset="0"/>
              </a:rPr>
              <a:t>Convenio específico de colaboración: </a:t>
            </a:r>
            <a:r>
              <a:rPr lang="es-MX" sz="2000" dirty="0">
                <a:latin typeface="Gill Sans MT" panose="020B0502020104020203" pitchFamily="34" charset="0"/>
              </a:rPr>
              <a:t>establece objetivos particulares y describe las actividades a realizar, coordinadores, áreas disciplinarias, recursos o el financiamiento destinados a las actividades.</a:t>
            </a:r>
          </a:p>
          <a:p>
            <a:pPr marL="361950" indent="0">
              <a:buNone/>
            </a:pPr>
            <a:endParaRPr lang="es-MX" sz="500" dirty="0">
              <a:latin typeface="Gill Sans MT" panose="020B0502020104020203" pitchFamily="34" charset="0"/>
            </a:endParaRPr>
          </a:p>
          <a:p>
            <a:pPr marL="361950" indent="0">
              <a:buNone/>
            </a:pPr>
            <a:r>
              <a:rPr lang="es-MX" sz="1600" dirty="0">
                <a:latin typeface="Gill Sans MT" panose="020B0502020104020203" pitchFamily="34" charset="0"/>
              </a:rPr>
              <a:t>DGRI, UV(2017). </a:t>
            </a:r>
            <a:r>
              <a:rPr lang="es-MX" sz="1600" i="1" dirty="0">
                <a:latin typeface="Gill Sans MT" panose="020B0502020104020203" pitchFamily="34" charset="0"/>
              </a:rPr>
              <a:t>La dimensión internacional en la educación superior: Experiencia y compromiso de la Universidad Veracruzana (</a:t>
            </a:r>
            <a:r>
              <a:rPr lang="es-MX" sz="1600" dirty="0">
                <a:latin typeface="Gill Sans MT" panose="020B0502020104020203" pitchFamily="34" charset="0"/>
              </a:rPr>
              <a:t>pág. 128)</a:t>
            </a: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50834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6981" y="3068960"/>
            <a:ext cx="7777467" cy="1900808"/>
          </a:xfrm>
        </p:spPr>
        <p:txBody>
          <a:bodyPr>
            <a:normAutofit/>
          </a:bodyPr>
          <a:lstStyle/>
          <a:p>
            <a:r>
              <a:rPr lang="es-MX" sz="2000" dirty="0">
                <a:latin typeface="Gill Sans MT" panose="020B0502020104020203" pitchFamily="34" charset="0"/>
              </a:rPr>
              <a:t>Acordar los términos del convenio con la CCA de la UV. </a:t>
            </a:r>
          </a:p>
          <a:p>
            <a:r>
              <a:rPr lang="es-MX" sz="2000" dirty="0">
                <a:latin typeface="Gill Sans MT" panose="020B0502020104020203" pitchFamily="34" charset="0"/>
              </a:rPr>
              <a:t>Contar con el aval jurídico de su universidad. </a:t>
            </a:r>
          </a:p>
          <a:p>
            <a:r>
              <a:rPr lang="es-MX" sz="2000" dirty="0">
                <a:latin typeface="Gill Sans MT" panose="020B0502020104020203" pitchFamily="34" charset="0"/>
              </a:rPr>
              <a:t>Enviar documentos legales a la CCA. </a:t>
            </a:r>
          </a:p>
          <a:p>
            <a:r>
              <a:rPr lang="es-MX" sz="2000" dirty="0">
                <a:latin typeface="Gill Sans MT" panose="020B0502020104020203" pitchFamily="34" charset="0"/>
              </a:rPr>
              <a:t>Enviar el Convenio firmado por su Representante legal. </a:t>
            </a:r>
          </a:p>
          <a:p>
            <a:endParaRPr lang="es-MX" sz="2000" dirty="0">
              <a:latin typeface="Gill Sans MT" panose="020B0502020104020203" pitchFamily="34" charset="0"/>
            </a:endParaRP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1 Título"/>
          <p:cNvSpPr txBox="1">
            <a:spLocks/>
          </p:cNvSpPr>
          <p:nvPr/>
        </p:nvSpPr>
        <p:spPr>
          <a:xfrm>
            <a:off x="-11416" y="1282749"/>
            <a:ext cx="9155416" cy="11096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ctr" rtl="0">
              <a:spcBef>
                <a:spcPct val="0"/>
              </a:spcBef>
            </a:pPr>
            <a:r>
              <a:rPr lang="es-MX" sz="3200" kern="0" dirty="0">
                <a:solidFill>
                  <a:sysClr val="windowText" lastClr="000000"/>
                </a:solidFill>
                <a:latin typeface="Gill Sans MT" panose="020B0502020104020203" pitchFamily="34" charset="0"/>
              </a:rPr>
              <a:t>EQUIPO 2: </a:t>
            </a:r>
            <a:br>
              <a:rPr lang="es-MX" sz="3200" kern="0" dirty="0">
                <a:solidFill>
                  <a:sysClr val="windowText" lastClr="000000"/>
                </a:solidFill>
                <a:latin typeface="Gill Sans MT" panose="020B0502020104020203" pitchFamily="34" charset="0"/>
              </a:rPr>
            </a:br>
            <a:r>
              <a:rPr lang="es-MX" sz="3200" kern="0" dirty="0">
                <a:solidFill>
                  <a:sysClr val="windowText" lastClr="000000"/>
                </a:solidFill>
                <a:latin typeface="Gill Sans MT" panose="020B0502020104020203" pitchFamily="34" charset="0"/>
              </a:rPr>
              <a:t>IES socia</a:t>
            </a:r>
          </a:p>
        </p:txBody>
      </p:sp>
    </p:spTree>
    <p:extLst>
      <p:ext uri="{BB962C8B-B14F-4D97-AF65-F5344CB8AC3E}">
        <p14:creationId xmlns:p14="http://schemas.microsoft.com/office/powerpoint/2010/main" val="1014939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870238"/>
            <a:ext cx="8229600" cy="3367074"/>
          </a:xfrm>
        </p:spPr>
        <p:txBody>
          <a:bodyPr>
            <a:normAutofit/>
          </a:bodyPr>
          <a:lstStyle/>
          <a:p>
            <a:r>
              <a:rPr lang="es-MX" sz="2000" dirty="0">
                <a:latin typeface="Gill Sans MT" panose="020B0502020104020203" pitchFamily="34" charset="0"/>
              </a:rPr>
              <a:t>Crear, fomentar y fortalecer vínculos, así como dar seguimiento a acciones de cooperación con otras instituciones y asociaciones nacionales e internacionales de educación superior. Ibídem</a:t>
            </a:r>
            <a:r>
              <a:rPr lang="es-MX" sz="2000" i="1" dirty="0">
                <a:latin typeface="Gill Sans MT" panose="020B0502020104020203" pitchFamily="34" charset="0"/>
              </a:rPr>
              <a:t> (</a:t>
            </a:r>
            <a:r>
              <a:rPr lang="es-MX" sz="2000" dirty="0">
                <a:latin typeface="Gill Sans MT" panose="020B0502020104020203" pitchFamily="34" charset="0"/>
              </a:rPr>
              <a:t>pág. 125)</a:t>
            </a:r>
          </a:p>
          <a:p>
            <a:r>
              <a:rPr lang="es-MX" sz="2000" dirty="0">
                <a:latin typeface="Gill Sans MT" panose="020B0502020104020203" pitchFamily="34" charset="0"/>
              </a:rPr>
              <a:t>Dar seguimiento a la gestión de convenios de colaboración académica.</a:t>
            </a:r>
          </a:p>
          <a:p>
            <a:r>
              <a:rPr lang="es-MX" sz="2000" dirty="0">
                <a:latin typeface="Gill Sans MT" panose="020B0502020104020203" pitchFamily="34" charset="0"/>
              </a:rPr>
              <a:t>Dar a conocer a la comunidad universitaria los convenios internacionales vigentes a través de la página web de la DGRI.</a:t>
            </a: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1 Título"/>
          <p:cNvSpPr txBox="1">
            <a:spLocks/>
          </p:cNvSpPr>
          <p:nvPr/>
        </p:nvSpPr>
        <p:spPr>
          <a:xfrm>
            <a:off x="-11416" y="1282749"/>
            <a:ext cx="9155416" cy="11096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ctr" rtl="0">
              <a:spcBef>
                <a:spcPct val="0"/>
              </a:spcBef>
            </a:pPr>
            <a:r>
              <a:rPr lang="es-MX" sz="3200" kern="0" dirty="0">
                <a:solidFill>
                  <a:sysClr val="windowText" lastClr="000000"/>
                </a:solidFill>
                <a:latin typeface="Gill Sans MT" panose="020B0502020104020203" pitchFamily="34" charset="0"/>
              </a:rPr>
              <a:t>EQUIPO 3: </a:t>
            </a:r>
            <a:br>
              <a:rPr lang="es-MX" sz="3200" kern="0" dirty="0">
                <a:solidFill>
                  <a:sysClr val="windowText" lastClr="000000"/>
                </a:solidFill>
                <a:latin typeface="Gill Sans MT" panose="020B0502020104020203" pitchFamily="34" charset="0"/>
              </a:rPr>
            </a:br>
            <a:r>
              <a:rPr lang="es-MX" sz="3200" kern="0" dirty="0">
                <a:solidFill>
                  <a:sysClr val="windowText" lastClr="000000"/>
                </a:solidFill>
                <a:latin typeface="Gill Sans MT" panose="020B0502020104020203" pitchFamily="34" charset="0"/>
              </a:rPr>
              <a:t>CCA</a:t>
            </a:r>
          </a:p>
        </p:txBody>
      </p:sp>
    </p:spTree>
    <p:extLst>
      <p:ext uri="{BB962C8B-B14F-4D97-AF65-F5344CB8AC3E}">
        <p14:creationId xmlns:p14="http://schemas.microsoft.com/office/powerpoint/2010/main" val="3169763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90872" y="2708920"/>
            <a:ext cx="8229600" cy="3733875"/>
          </a:xfrm>
        </p:spPr>
        <p:txBody>
          <a:bodyPr>
            <a:noAutofit/>
          </a:bodyPr>
          <a:lstStyle/>
          <a:p>
            <a:r>
              <a:rPr lang="es-MX" sz="2000" dirty="0">
                <a:latin typeface="Gill Sans MT" panose="020B0502020104020203" pitchFamily="34" charset="0"/>
              </a:rPr>
              <a:t>Coordinar la adecuada administración de los recursos humanos, financieros y materiales para proporcionar apoyo y servicio eficiente a las áreas que contribuyen directamente a los fines de la Universidad.</a:t>
            </a:r>
          </a:p>
          <a:p>
            <a:r>
              <a:rPr lang="es-MX" sz="2000" dirty="0">
                <a:latin typeface="Gill Sans MT" panose="020B0502020104020203" pitchFamily="34" charset="0"/>
              </a:rPr>
              <a:t>Identificar que los Convenios académicos gestionados por la CCA no impliquen compromiso financiero, o en caso de que exista, identificar el Fondo, la Dependencia, la Clave programática y la Partida. </a:t>
            </a:r>
          </a:p>
          <a:p>
            <a:r>
              <a:rPr lang="es-MX" sz="2000" dirty="0">
                <a:latin typeface="Gill Sans MT" panose="020B0502020104020203" pitchFamily="34" charset="0"/>
              </a:rPr>
              <a:t>Identificar posibles irregularidades. </a:t>
            </a:r>
          </a:p>
          <a:p>
            <a:endParaRPr lang="es-MX" sz="2000" dirty="0">
              <a:latin typeface="Gill Sans MT" panose="020B0502020104020203" pitchFamily="34" charset="0"/>
            </a:endParaRPr>
          </a:p>
          <a:p>
            <a:endParaRPr lang="es-MX" sz="2000" dirty="0">
              <a:latin typeface="Gill Sans MT" panose="020B0502020104020203" pitchFamily="34" charset="0"/>
            </a:endParaRP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1 Título"/>
          <p:cNvSpPr txBox="1">
            <a:spLocks/>
          </p:cNvSpPr>
          <p:nvPr/>
        </p:nvSpPr>
        <p:spPr>
          <a:xfrm>
            <a:off x="-11416" y="1282749"/>
            <a:ext cx="9155416" cy="11096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ctr" rtl="0">
              <a:spcBef>
                <a:spcPct val="0"/>
              </a:spcBef>
            </a:pPr>
            <a:r>
              <a:rPr lang="es-MX" sz="3200" kern="0" dirty="0">
                <a:solidFill>
                  <a:sysClr val="windowText" lastClr="000000"/>
                </a:solidFill>
                <a:latin typeface="Gill Sans MT" panose="020B0502020104020203" pitchFamily="34" charset="0"/>
              </a:rPr>
              <a:t>EQUIPO 4: </a:t>
            </a:r>
            <a:br>
              <a:rPr lang="es-MX" sz="3200" kern="0" dirty="0">
                <a:solidFill>
                  <a:sysClr val="windowText" lastClr="000000"/>
                </a:solidFill>
                <a:latin typeface="Gill Sans MT" panose="020B0502020104020203" pitchFamily="34" charset="0"/>
              </a:rPr>
            </a:br>
            <a:r>
              <a:rPr lang="es-MX" sz="3200" kern="0" dirty="0">
                <a:solidFill>
                  <a:sysClr val="windowText" lastClr="000000"/>
                </a:solidFill>
                <a:latin typeface="Gill Sans MT" panose="020B0502020104020203" pitchFamily="34" charset="0"/>
              </a:rPr>
              <a:t>SAF</a:t>
            </a:r>
          </a:p>
        </p:txBody>
      </p:sp>
    </p:spTree>
    <p:extLst>
      <p:ext uri="{BB962C8B-B14F-4D97-AF65-F5344CB8AC3E}">
        <p14:creationId xmlns:p14="http://schemas.microsoft.com/office/powerpoint/2010/main" val="1543202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223517"/>
            <a:ext cx="8229600" cy="1717651"/>
          </a:xfrm>
        </p:spPr>
        <p:txBody>
          <a:bodyPr>
            <a:normAutofit/>
          </a:bodyPr>
          <a:lstStyle/>
          <a:p>
            <a:r>
              <a:rPr lang="es-MX" sz="2000" dirty="0">
                <a:latin typeface="Gill Sans MT" panose="020B0502020104020203" pitchFamily="34" charset="0"/>
              </a:rPr>
              <a:t>Analizar los convenios de apoyo e intercambio académico propuestos por las dependencias a su cargo, a fin de definir los que resulten convenientes para la Universidad y solicitar su formalización a la Rectora.</a:t>
            </a: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1 Título"/>
          <p:cNvSpPr txBox="1">
            <a:spLocks/>
          </p:cNvSpPr>
          <p:nvPr/>
        </p:nvSpPr>
        <p:spPr>
          <a:xfrm>
            <a:off x="-11416" y="1282749"/>
            <a:ext cx="9155416" cy="11096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ctr" rtl="0">
              <a:spcBef>
                <a:spcPct val="0"/>
              </a:spcBef>
            </a:pPr>
            <a:r>
              <a:rPr lang="es-MX" sz="3200" kern="0" dirty="0">
                <a:solidFill>
                  <a:sysClr val="windowText" lastClr="000000"/>
                </a:solidFill>
                <a:latin typeface="Gill Sans MT" panose="020B0502020104020203" pitchFamily="34" charset="0"/>
              </a:rPr>
              <a:t>EQUIPO 5: </a:t>
            </a:r>
            <a:br>
              <a:rPr lang="es-MX" sz="3200" kern="0" dirty="0">
                <a:solidFill>
                  <a:sysClr val="windowText" lastClr="000000"/>
                </a:solidFill>
                <a:latin typeface="Gill Sans MT" panose="020B0502020104020203" pitchFamily="34" charset="0"/>
              </a:rPr>
            </a:br>
            <a:r>
              <a:rPr lang="es-MX" sz="3200" kern="0" dirty="0">
                <a:solidFill>
                  <a:sysClr val="windowText" lastClr="000000"/>
                </a:solidFill>
                <a:latin typeface="Gill Sans MT" panose="020B0502020104020203" pitchFamily="34" charset="0"/>
              </a:rPr>
              <a:t>SA</a:t>
            </a:r>
          </a:p>
        </p:txBody>
      </p:sp>
    </p:spTree>
    <p:extLst>
      <p:ext uri="{BB962C8B-B14F-4D97-AF65-F5344CB8AC3E}">
        <p14:creationId xmlns:p14="http://schemas.microsoft.com/office/powerpoint/2010/main" val="1812273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996952"/>
            <a:ext cx="8229600" cy="3340968"/>
          </a:xfrm>
        </p:spPr>
        <p:txBody>
          <a:bodyPr>
            <a:normAutofit/>
          </a:bodyPr>
          <a:lstStyle/>
          <a:p>
            <a:r>
              <a:rPr lang="es-MX" sz="2000" dirty="0">
                <a:latin typeface="Gill Sans MT" panose="020B0502020104020203" pitchFamily="34" charset="0"/>
              </a:rPr>
              <a:t>El Abogado General tendrá la representación legal de la Universidad Veracruzana por delegación del Rector, dependerá directamente de él y podrá delegar su representación en los asuntos que considere necesarios.</a:t>
            </a:r>
          </a:p>
          <a:p>
            <a:r>
              <a:rPr lang="es-MX" sz="2000" dirty="0">
                <a:latin typeface="Gill Sans MT" panose="020B0502020104020203" pitchFamily="34" charset="0"/>
              </a:rPr>
              <a:t>Solicitar la firma de la Rectora o del Abogado General.</a:t>
            </a:r>
          </a:p>
        </p:txBody>
      </p:sp>
      <p:grpSp>
        <p:nvGrpSpPr>
          <p:cNvPr id="4" name="Grupo 3"/>
          <p:cNvGrpSpPr/>
          <p:nvPr/>
        </p:nvGrpSpPr>
        <p:grpSpPr>
          <a:xfrm>
            <a:off x="-11416" y="188913"/>
            <a:ext cx="9155416" cy="615950"/>
            <a:chOff x="-11416" y="188913"/>
            <a:chExt cx="9155416" cy="615950"/>
          </a:xfrm>
        </p:grpSpPr>
        <p:sp>
          <p:nvSpPr>
            <p:cNvPr id="5" name="3 Rectángulo"/>
            <p:cNvSpPr/>
            <p:nvPr/>
          </p:nvSpPr>
          <p:spPr bwMode="auto">
            <a:xfrm>
              <a:off x="-11415" y="188913"/>
              <a:ext cx="7029754" cy="399991"/>
            </a:xfrm>
            <a:prstGeom prst="rect">
              <a:avLst/>
            </a:prstGeom>
            <a:solidFill>
              <a:srgbClr val="1852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4 Rectángulo"/>
            <p:cNvSpPr/>
            <p:nvPr/>
          </p:nvSpPr>
          <p:spPr bwMode="auto">
            <a:xfrm>
              <a:off x="7018338" y="188913"/>
              <a:ext cx="2125662" cy="61595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7" name="5 Rectángulo"/>
            <p:cNvSpPr/>
            <p:nvPr/>
          </p:nvSpPr>
          <p:spPr bwMode="auto">
            <a:xfrm>
              <a:off x="-11416" y="588963"/>
              <a:ext cx="7337729" cy="215900"/>
            </a:xfrm>
            <a:prstGeom prst="rect">
              <a:avLst/>
            </a:prstGeom>
            <a:solidFill>
              <a:srgbClr val="28AD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8" name="6 CuadroTexto"/>
            <p:cNvSpPr txBox="1">
              <a:spLocks noChangeArrowheads="1"/>
            </p:cNvSpPr>
            <p:nvPr/>
          </p:nvSpPr>
          <p:spPr bwMode="auto">
            <a:xfrm>
              <a:off x="826981" y="188913"/>
              <a:ext cx="2952803" cy="39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GB" altLang="es-MX" sz="2000" dirty="0">
                  <a:solidFill>
                    <a:schemeClr val="bg1"/>
                  </a:solidFill>
                  <a:latin typeface="Gill Sans MT" panose="020B0502020104020203" pitchFamily="34" charset="0"/>
                </a:rPr>
                <a:t>Universidad Veracruzana </a:t>
              </a:r>
            </a:p>
          </p:txBody>
        </p:sp>
        <p:pic>
          <p:nvPicPr>
            <p:cNvPr id="9" name="7 Imagen"/>
            <p:cNvPicPr>
              <a:picLocks noChangeAspect="1"/>
            </p:cNvPicPr>
            <p:nvPr/>
          </p:nvPicPr>
          <p:blipFill>
            <a:blip r:embed="rId2">
              <a:extLst>
                <a:ext uri="{28A0092B-C50C-407E-A947-70E740481C1C}">
                  <a14:useLocalDpi xmlns:a14="http://schemas.microsoft.com/office/drawing/2010/main" val="0"/>
                </a:ext>
              </a:extLst>
            </a:blip>
            <a:srcRect l="13171" t="1906" r="13734" b="16188"/>
            <a:stretch>
              <a:fillRect/>
            </a:stretch>
          </p:blipFill>
          <p:spPr bwMode="auto">
            <a:xfrm>
              <a:off x="6660568" y="188913"/>
              <a:ext cx="63337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1 Título"/>
          <p:cNvSpPr txBox="1">
            <a:spLocks/>
          </p:cNvSpPr>
          <p:nvPr/>
        </p:nvSpPr>
        <p:spPr>
          <a:xfrm>
            <a:off x="-11416" y="1282749"/>
            <a:ext cx="9155416" cy="11096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ctr" rtl="0">
              <a:spcBef>
                <a:spcPct val="0"/>
              </a:spcBef>
            </a:pPr>
            <a:r>
              <a:rPr lang="es-MX" sz="3200" kern="0" dirty="0">
                <a:solidFill>
                  <a:sysClr val="windowText" lastClr="000000"/>
                </a:solidFill>
                <a:latin typeface="Gill Sans MT" panose="020B0502020104020203" pitchFamily="34" charset="0"/>
              </a:rPr>
              <a:t>EQUIPO 6: </a:t>
            </a:r>
            <a:br>
              <a:rPr lang="es-MX" sz="3200" kern="0" dirty="0">
                <a:solidFill>
                  <a:sysClr val="windowText" lastClr="000000"/>
                </a:solidFill>
                <a:latin typeface="Gill Sans MT" panose="020B0502020104020203" pitchFamily="34" charset="0"/>
              </a:rPr>
            </a:br>
            <a:r>
              <a:rPr lang="es-MX" sz="3200" kern="0" dirty="0">
                <a:solidFill>
                  <a:sysClr val="windowText" lastClr="000000"/>
                </a:solidFill>
                <a:latin typeface="Gill Sans MT" panose="020B0502020104020203" pitchFamily="34" charset="0"/>
              </a:rPr>
              <a:t>Oficina del Abogado General</a:t>
            </a:r>
          </a:p>
        </p:txBody>
      </p:sp>
    </p:spTree>
    <p:extLst>
      <p:ext uri="{BB962C8B-B14F-4D97-AF65-F5344CB8AC3E}">
        <p14:creationId xmlns:p14="http://schemas.microsoft.com/office/powerpoint/2010/main" val="3279630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1185</TotalTime>
  <Words>1538</Words>
  <Application>Microsoft Office PowerPoint</Application>
  <PresentationFormat>Presentación en pantalla (4:3)</PresentationFormat>
  <Paragraphs>228</Paragraphs>
  <Slides>27</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27</vt:i4>
      </vt:variant>
    </vt:vector>
  </HeadingPairs>
  <TitlesOfParts>
    <vt:vector size="33" baseType="lpstr">
      <vt:lpstr>Arial</vt:lpstr>
      <vt:lpstr>Calibri</vt:lpstr>
      <vt:lpstr>Gill Sans MT</vt:lpstr>
      <vt:lpstr>Symbol</vt:lpstr>
      <vt:lpstr>Wingdings</vt:lpstr>
      <vt:lpstr>Tema de Office</vt:lpstr>
      <vt:lpstr>Presentación de PowerPoint</vt:lpstr>
      <vt:lpstr>Presentación de PowerPoint</vt:lpstr>
      <vt:lpstr>ACTIVIDAD INTEGRADORA:  Conocer el proceso de gestión de convenios</vt:lpstr>
      <vt:lpstr>EQUIPO 1:  Académicos / IES / DGRI</vt:lpstr>
      <vt:lpstr>Presentación de PowerPoint</vt:lpstr>
      <vt:lpstr>Presentación de PowerPoint</vt:lpstr>
      <vt:lpstr>Presentación de PowerPoint</vt:lpstr>
      <vt:lpstr>Presentación de PowerPoint</vt:lpstr>
      <vt:lpstr>Presentación de PowerPoint</vt:lpstr>
      <vt:lpstr>Documentos legales solicitados a Instituciones  de Educación Superior Nacionales e Internacionales</vt:lpstr>
      <vt:lpstr>OBSERVACIONES GENERALES</vt:lpstr>
      <vt:lpstr>PROCESO DE GESTIÓN DE CONVENIOS</vt:lpstr>
      <vt:lpstr>PROCESO DE GESTIÓN DE CONVENIOS</vt:lpstr>
      <vt:lpstr>Presentación de PowerPoint</vt:lpstr>
      <vt:lpstr>ACTUALIZACIÓN DEL REPOSITORIO  Dar a conocer a la comunidad universitaria los convenios internacionales vigentes</vt:lpstr>
      <vt:lpstr>Presentación de PowerPoint</vt:lpstr>
      <vt:lpstr>RENOVACIÓN DE UN CONVENIO</vt:lpstr>
      <vt:lpstr>Presentación de PowerPoint</vt:lpstr>
      <vt:lpstr>¿Qué tanto sabe el personal de la DGRI  acerca de nuestro repositorio de convenios internacionales?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de gestión de convenios</dc:title>
  <dc:creator>uv</dc:creator>
  <cp:lastModifiedBy>Convenios</cp:lastModifiedBy>
  <cp:revision>168</cp:revision>
  <cp:lastPrinted>2018-03-22T01:07:24Z</cp:lastPrinted>
  <dcterms:created xsi:type="dcterms:W3CDTF">2018-03-09T15:17:03Z</dcterms:created>
  <dcterms:modified xsi:type="dcterms:W3CDTF">2018-04-05T22:05:47Z</dcterms:modified>
</cp:coreProperties>
</file>